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71"/>
  </p:notesMasterIdLst>
  <p:handoutMasterIdLst>
    <p:handoutMasterId r:id="rId72"/>
  </p:handoutMasterIdLst>
  <p:sldIdLst>
    <p:sldId id="307" r:id="rId2"/>
    <p:sldId id="836" r:id="rId3"/>
    <p:sldId id="965" r:id="rId4"/>
    <p:sldId id="309" r:id="rId5"/>
    <p:sldId id="970" r:id="rId6"/>
    <p:sldId id="315" r:id="rId7"/>
    <p:sldId id="469" r:id="rId8"/>
    <p:sldId id="964" r:id="rId9"/>
    <p:sldId id="749" r:id="rId10"/>
    <p:sldId id="916" r:id="rId11"/>
    <p:sldId id="969" r:id="rId12"/>
    <p:sldId id="918" r:id="rId13"/>
    <p:sldId id="971" r:id="rId14"/>
    <p:sldId id="841" r:id="rId15"/>
    <p:sldId id="966" r:id="rId16"/>
    <p:sldId id="976" r:id="rId17"/>
    <p:sldId id="977" r:id="rId18"/>
    <p:sldId id="467" r:id="rId19"/>
    <p:sldId id="477" r:id="rId20"/>
    <p:sldId id="873" r:id="rId21"/>
    <p:sldId id="879" r:id="rId22"/>
    <p:sldId id="975" r:id="rId23"/>
    <p:sldId id="919" r:id="rId24"/>
    <p:sldId id="920" r:id="rId25"/>
    <p:sldId id="972" r:id="rId26"/>
    <p:sldId id="922" r:id="rId27"/>
    <p:sldId id="923" r:id="rId28"/>
    <p:sldId id="973" r:id="rId29"/>
    <p:sldId id="924" r:id="rId30"/>
    <p:sldId id="927" r:id="rId31"/>
    <p:sldId id="933" r:id="rId32"/>
    <p:sldId id="974" r:id="rId33"/>
    <p:sldId id="929" r:id="rId34"/>
    <p:sldId id="657" r:id="rId35"/>
    <p:sldId id="967" r:id="rId36"/>
    <p:sldId id="817" r:id="rId37"/>
    <p:sldId id="818" r:id="rId38"/>
    <p:sldId id="819" r:id="rId39"/>
    <p:sldId id="820" r:id="rId40"/>
    <p:sldId id="510" r:id="rId41"/>
    <p:sldId id="968" r:id="rId42"/>
    <p:sldId id="939" r:id="rId43"/>
    <p:sldId id="690" r:id="rId44"/>
    <p:sldId id="827" r:id="rId45"/>
    <p:sldId id="695" r:id="rId46"/>
    <p:sldId id="697" r:id="rId47"/>
    <p:sldId id="940" r:id="rId48"/>
    <p:sldId id="700" r:id="rId49"/>
    <p:sldId id="702" r:id="rId50"/>
    <p:sldId id="703" r:id="rId51"/>
    <p:sldId id="704" r:id="rId52"/>
    <p:sldId id="941" r:id="rId53"/>
    <p:sldId id="706" r:id="rId54"/>
    <p:sldId id="830" r:id="rId55"/>
    <p:sldId id="942" r:id="rId56"/>
    <p:sldId id="710" r:id="rId57"/>
    <p:sldId id="943" r:id="rId58"/>
    <p:sldId id="712" r:id="rId59"/>
    <p:sldId id="944" r:id="rId60"/>
    <p:sldId id="714" r:id="rId61"/>
    <p:sldId id="945" r:id="rId62"/>
    <p:sldId id="946" r:id="rId63"/>
    <p:sldId id="947" r:id="rId64"/>
    <p:sldId id="949" r:id="rId65"/>
    <p:sldId id="908" r:id="rId66"/>
    <p:sldId id="718" r:id="rId67"/>
    <p:sldId id="962" r:id="rId68"/>
    <p:sldId id="958" r:id="rId69"/>
    <p:sldId id="959" r:id="rId70"/>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2254" autoAdjust="0"/>
  </p:normalViewPr>
  <p:slideViewPr>
    <p:cSldViewPr>
      <p:cViewPr>
        <p:scale>
          <a:sx n="75" d="100"/>
          <a:sy n="75" d="100"/>
        </p:scale>
        <p:origin x="-942" y="-7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4" Type="http://schemas.openxmlformats.org/officeDocument/2006/relationships/image" Target="../media/image52.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4" Type="http://schemas.openxmlformats.org/officeDocument/2006/relationships/image" Target="../media/image6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2016-08-10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2016-08-10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187236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2315559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4961884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27294435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3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descr="F:\曹瑞媛\校对\幻灯片\图片\一轮幻灯片用人教\排查8.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443"/>
          <a:stretch/>
        </p:blipFill>
        <p:spPr bwMode="auto">
          <a:xfrm>
            <a:off x="-25474" y="-98597"/>
            <a:ext cx="12313368" cy="72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350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3479521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5824290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55097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0990185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47767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7" r:id="rId14"/>
    <p:sldLayoutId id="2147483812" r:id="rId15"/>
    <p:sldLayoutId id="2147483813" r:id="rId16"/>
    <p:sldLayoutId id="2147483817" r:id="rId17"/>
    <p:sldLayoutId id="2147483815" r:id="rId18"/>
    <p:sldLayoutId id="2147483816"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package" Target="../embeddings/Microsoft_Word_Document6.docx"/><Relationship Id="rId7" Type="http://schemas.openxmlformats.org/officeDocument/2006/relationships/slide" Target="slide6.xml"/><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package" Target="../embeddings/Microsoft_Word_Document7.docx"/><Relationship Id="rId10" Type="http://schemas.openxmlformats.org/officeDocument/2006/relationships/slide" Target="slide9.xml"/><Relationship Id="rId4" Type="http://schemas.openxmlformats.org/officeDocument/2006/relationships/image" Target="../media/image11.emf"/><Relationship Id="rId9" Type="http://schemas.openxmlformats.org/officeDocument/2006/relationships/slide" Target="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package" Target="../embeddings/Microsoft_Word_Document10.docx"/><Relationship Id="rId3" Type="http://schemas.openxmlformats.org/officeDocument/2006/relationships/package" Target="../embeddings/Microsoft_Word_Document8.docx"/><Relationship Id="rId7" Type="http://schemas.openxmlformats.org/officeDocument/2006/relationships/slide" Target="slide19.xml"/><Relationship Id="rId12" Type="http://schemas.openxmlformats.org/officeDocument/2006/relationships/slide" Target="slide29.xml"/><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16.emf"/><Relationship Id="rId11" Type="http://schemas.openxmlformats.org/officeDocument/2006/relationships/slide" Target="slide25.xml"/><Relationship Id="rId5" Type="http://schemas.openxmlformats.org/officeDocument/2006/relationships/package" Target="../embeddings/Microsoft_Word_Document9.docx"/><Relationship Id="rId15" Type="http://schemas.openxmlformats.org/officeDocument/2006/relationships/slide" Target="slide26.xml"/><Relationship Id="rId10" Type="http://schemas.openxmlformats.org/officeDocument/2006/relationships/slide" Target="slide23.xml"/><Relationship Id="rId4" Type="http://schemas.openxmlformats.org/officeDocument/2006/relationships/image" Target="../media/image15.emf"/><Relationship Id="rId9" Type="http://schemas.openxmlformats.org/officeDocument/2006/relationships/slide" Target="slide21.xml"/><Relationship Id="rId14"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0.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26.xml"/><Relationship Id="rId3" Type="http://schemas.openxmlformats.org/officeDocument/2006/relationships/package" Target="../embeddings/Microsoft_Word_Document11.docx"/><Relationship Id="rId7" Type="http://schemas.openxmlformats.org/officeDocument/2006/relationships/slide" Target="slide19.xml"/><Relationship Id="rId12" Type="http://schemas.openxmlformats.org/officeDocument/2006/relationships/slide" Target="slide29.xml"/><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19.emf"/><Relationship Id="rId11" Type="http://schemas.openxmlformats.org/officeDocument/2006/relationships/slide" Target="slide25.xml"/><Relationship Id="rId5" Type="http://schemas.openxmlformats.org/officeDocument/2006/relationships/package" Target="../embeddings/Microsoft_Word_Document12.docx"/><Relationship Id="rId10" Type="http://schemas.openxmlformats.org/officeDocument/2006/relationships/slide" Target="slide23.xml"/><Relationship Id="rId4" Type="http://schemas.openxmlformats.org/officeDocument/2006/relationships/image" Target="../media/image18.emf"/><Relationship Id="rId9"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29.xml"/><Relationship Id="rId3" Type="http://schemas.openxmlformats.org/officeDocument/2006/relationships/package" Target="../embeddings/Microsoft_Word_Document13.docx"/><Relationship Id="rId7" Type="http://schemas.openxmlformats.org/officeDocument/2006/relationships/package" Target="../embeddings/Microsoft_Word_Document15.docx"/><Relationship Id="rId12" Type="http://schemas.openxmlformats.org/officeDocument/2006/relationships/slide" Target="slide25.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image" Target="../media/image21.emf"/><Relationship Id="rId11" Type="http://schemas.openxmlformats.org/officeDocument/2006/relationships/slide" Target="slide23.xml"/><Relationship Id="rId5" Type="http://schemas.openxmlformats.org/officeDocument/2006/relationships/package" Target="../embeddings/Microsoft_Word_Document14.docx"/><Relationship Id="rId10" Type="http://schemas.openxmlformats.org/officeDocument/2006/relationships/slide" Target="slide21.xml"/><Relationship Id="rId4" Type="http://schemas.openxmlformats.org/officeDocument/2006/relationships/image" Target="../media/image20.emf"/><Relationship Id="rId9" Type="http://schemas.openxmlformats.org/officeDocument/2006/relationships/slide" Target="slide20.xml"/><Relationship Id="rId14" Type="http://schemas.openxmlformats.org/officeDocument/2006/relationships/slide" Target="slide2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0.xml"/><Relationship Id="rId7" Type="http://schemas.openxmlformats.org/officeDocument/2006/relationships/slide" Target="slide25.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6.xml"/><Relationship Id="rId5" Type="http://schemas.openxmlformats.org/officeDocument/2006/relationships/slide" Target="slide23.xml"/><Relationship Id="rId4" Type="http://schemas.openxmlformats.org/officeDocument/2006/relationships/slide" Target="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0.xml"/><Relationship Id="rId7" Type="http://schemas.openxmlformats.org/officeDocument/2006/relationships/slide" Target="slide25.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6.xml"/><Relationship Id="rId5" Type="http://schemas.openxmlformats.org/officeDocument/2006/relationships/slide" Target="slide23.xml"/><Relationship Id="rId4" Type="http://schemas.openxmlformats.org/officeDocument/2006/relationships/slide" Target="slide21.xml"/></Relationships>
</file>

<file path=ppt/slides/_rels/slide27.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image" Target="../media/image24.emf"/><Relationship Id="rId3" Type="http://schemas.openxmlformats.org/officeDocument/2006/relationships/package" Target="../embeddings/Microsoft_Word_Document16.docx"/><Relationship Id="rId7" Type="http://schemas.openxmlformats.org/officeDocument/2006/relationships/slide" Target="slide21.xml"/><Relationship Id="rId12" Type="http://schemas.openxmlformats.org/officeDocument/2006/relationships/package" Target="../embeddings/Microsoft_Word_Document17.docx"/><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slide" Target="slide20.xml"/><Relationship Id="rId11" Type="http://schemas.openxmlformats.org/officeDocument/2006/relationships/slide" Target="slide29.xml"/><Relationship Id="rId5" Type="http://schemas.openxmlformats.org/officeDocument/2006/relationships/slide" Target="slide19.xml"/><Relationship Id="rId10" Type="http://schemas.openxmlformats.org/officeDocument/2006/relationships/slide" Target="slide25.xml"/><Relationship Id="rId4" Type="http://schemas.openxmlformats.org/officeDocument/2006/relationships/image" Target="../media/image23.emf"/><Relationship Id="rId9" Type="http://schemas.openxmlformats.org/officeDocument/2006/relationships/slide" Target="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package" Target="../embeddings/Microsoft_Word_Document18.docx"/><Relationship Id="rId7" Type="http://schemas.openxmlformats.org/officeDocument/2006/relationships/slide" Target="slide21.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slide" Target="slide19.xml"/><Relationship Id="rId10" Type="http://schemas.openxmlformats.org/officeDocument/2006/relationships/slide" Target="slide29.xml"/><Relationship Id="rId4" Type="http://schemas.openxmlformats.org/officeDocument/2006/relationships/image" Target="../media/image25.emf"/><Relationship Id="rId9" Type="http://schemas.openxmlformats.org/officeDocument/2006/relationships/slide" Target="slide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21.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21.xml"/></Relationships>
</file>

<file path=ppt/slides/_rels/slide32.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package" Target="../embeddings/Microsoft_Word_Document19.docx"/><Relationship Id="rId7" Type="http://schemas.openxmlformats.org/officeDocument/2006/relationships/slide" Target="slide21.xml"/><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slide" Target="slide19.xml"/><Relationship Id="rId10" Type="http://schemas.openxmlformats.org/officeDocument/2006/relationships/slide" Target="slide29.xml"/><Relationship Id="rId4" Type="http://schemas.openxmlformats.org/officeDocument/2006/relationships/image" Target="../media/image26.emf"/><Relationship Id="rId9" Type="http://schemas.openxmlformats.org/officeDocument/2006/relationships/slide" Target="slide25.xml"/></Relationships>
</file>

<file path=ppt/slides/_rels/slide33.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28.emf"/><Relationship Id="rId3" Type="http://schemas.openxmlformats.org/officeDocument/2006/relationships/slide" Target="slide19.xml"/><Relationship Id="rId7" Type="http://schemas.openxmlformats.org/officeDocument/2006/relationships/slide" Target="slide25.xml"/><Relationship Id="rId12" Type="http://schemas.openxmlformats.org/officeDocument/2006/relationships/package" Target="../embeddings/Microsoft_Word_Document21.docx"/><Relationship Id="rId17" Type="http://schemas.openxmlformats.org/officeDocument/2006/relationships/image" Target="../media/image30.emf"/><Relationship Id="rId2" Type="http://schemas.openxmlformats.org/officeDocument/2006/relationships/slideLayout" Target="../slideLayouts/slideLayout16.xml"/><Relationship Id="rId16" Type="http://schemas.openxmlformats.org/officeDocument/2006/relationships/package" Target="../embeddings/Microsoft_Word_Document23.docx"/><Relationship Id="rId1" Type="http://schemas.openxmlformats.org/officeDocument/2006/relationships/vmlDrawing" Target="../drawings/vmlDrawing11.vml"/><Relationship Id="rId6" Type="http://schemas.openxmlformats.org/officeDocument/2006/relationships/slide" Target="slide23.xml"/><Relationship Id="rId11" Type="http://schemas.openxmlformats.org/officeDocument/2006/relationships/image" Target="../media/image27.emf"/><Relationship Id="rId5" Type="http://schemas.openxmlformats.org/officeDocument/2006/relationships/slide" Target="slide21.xml"/><Relationship Id="rId15" Type="http://schemas.openxmlformats.org/officeDocument/2006/relationships/image" Target="../media/image29.emf"/><Relationship Id="rId10" Type="http://schemas.openxmlformats.org/officeDocument/2006/relationships/package" Target="../embeddings/Microsoft_Word_Document20.docx"/><Relationship Id="rId4" Type="http://schemas.openxmlformats.org/officeDocument/2006/relationships/slide" Target="slide20.xml"/><Relationship Id="rId9" Type="http://schemas.openxmlformats.org/officeDocument/2006/relationships/slide" Target="slide26.xml"/><Relationship Id="rId14" Type="http://schemas.openxmlformats.org/officeDocument/2006/relationships/package" Target="../embeddings/Microsoft_Word_Document22.docx"/></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slide" Target="slide35.xml"/><Relationship Id="rId7" Type="http://schemas.openxmlformats.org/officeDocument/2006/relationships/package" Target="../embeddings/Microsoft_Word_Document24.docx"/><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slide" Target="slide39.xml"/><Relationship Id="rId5" Type="http://schemas.openxmlformats.org/officeDocument/2006/relationships/slide" Target="slide38.xml"/><Relationship Id="rId10" Type="http://schemas.openxmlformats.org/officeDocument/2006/relationships/image" Target="../media/image32.emf"/><Relationship Id="rId4" Type="http://schemas.openxmlformats.org/officeDocument/2006/relationships/slide" Target="slide36.xml"/><Relationship Id="rId9" Type="http://schemas.openxmlformats.org/officeDocument/2006/relationships/package" Target="../embeddings/Microsoft_Word_Document25.docx"/></Relationships>
</file>

<file path=ppt/slides/_rels/slide36.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Layout" Target="../slideLayouts/slideLayout1.xml"/><Relationship Id="rId5" Type="http://schemas.openxmlformats.org/officeDocument/2006/relationships/slide" Target="slide39.xml"/><Relationship Id="rId4" Type="http://schemas.openxmlformats.org/officeDocument/2006/relationships/slide" Target="slide38.xml"/></Relationships>
</file>

<file path=ppt/slides/_rels/slide37.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package" Target="../embeddings/Microsoft_Word_Document26.docx"/><Relationship Id="rId7" Type="http://schemas.openxmlformats.org/officeDocument/2006/relationships/slide" Target="slide35.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34.emf"/><Relationship Id="rId5" Type="http://schemas.openxmlformats.org/officeDocument/2006/relationships/package" Target="../embeddings/Microsoft_Word_Document27.docx"/><Relationship Id="rId10" Type="http://schemas.openxmlformats.org/officeDocument/2006/relationships/slide" Target="slide39.xml"/><Relationship Id="rId4" Type="http://schemas.openxmlformats.org/officeDocument/2006/relationships/image" Target="../media/image33.emf"/><Relationship Id="rId9" Type="http://schemas.openxmlformats.org/officeDocument/2006/relationships/slide" Target="slide38.xml"/></Relationships>
</file>

<file path=ppt/slides/_rels/slide3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35.tif"/><Relationship Id="rId1" Type="http://schemas.openxmlformats.org/officeDocument/2006/relationships/slideLayout" Target="../slideLayouts/slideLayout1.xml"/><Relationship Id="rId6" Type="http://schemas.openxmlformats.org/officeDocument/2006/relationships/slide" Target="slide39.xml"/><Relationship Id="rId5" Type="http://schemas.openxmlformats.org/officeDocument/2006/relationships/slide" Target="slide38.xml"/><Relationship Id="rId4" Type="http://schemas.openxmlformats.org/officeDocument/2006/relationships/slide" Target="slide36.xml"/></Relationships>
</file>

<file path=ppt/slides/_rels/slide39.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Layout" Target="../slideLayouts/slideLayout1.xml"/><Relationship Id="rId5" Type="http://schemas.openxmlformats.org/officeDocument/2006/relationships/slide" Target="slide39.xml"/><Relationship Id="rId4" Type="http://schemas.openxmlformats.org/officeDocument/2006/relationships/slide" Target="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49.xml"/><Relationship Id="rId18" Type="http://schemas.openxmlformats.org/officeDocument/2006/relationships/slide" Target="slide58.xml"/><Relationship Id="rId3" Type="http://schemas.openxmlformats.org/officeDocument/2006/relationships/package" Target="../embeddings/Microsoft_Word_Document28.docx"/><Relationship Id="rId7" Type="http://schemas.openxmlformats.org/officeDocument/2006/relationships/slide" Target="slide41.xml"/><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5.xml"/><Relationship Id="rId1" Type="http://schemas.openxmlformats.org/officeDocument/2006/relationships/vmlDrawing" Target="../drawings/vmlDrawing14.vml"/><Relationship Id="rId6" Type="http://schemas.openxmlformats.org/officeDocument/2006/relationships/image" Target="../media/image37.emf"/><Relationship Id="rId11" Type="http://schemas.openxmlformats.org/officeDocument/2006/relationships/slide" Target="slide46.xml"/><Relationship Id="rId5" Type="http://schemas.openxmlformats.org/officeDocument/2006/relationships/package" Target="../embeddings/Microsoft_Word_Document29.docx"/><Relationship Id="rId15" Type="http://schemas.openxmlformats.org/officeDocument/2006/relationships/slide" Target="slide53.xml"/><Relationship Id="rId10" Type="http://schemas.openxmlformats.org/officeDocument/2006/relationships/slide" Target="slide45.xml"/><Relationship Id="rId19" Type="http://schemas.openxmlformats.org/officeDocument/2006/relationships/slide" Target="slide60.xml"/><Relationship Id="rId4" Type="http://schemas.openxmlformats.org/officeDocument/2006/relationships/image" Target="../media/image36.emf"/><Relationship Id="rId9" Type="http://schemas.openxmlformats.org/officeDocument/2006/relationships/slide" Target="slide44.xml"/><Relationship Id="rId14" Type="http://schemas.openxmlformats.org/officeDocument/2006/relationships/slide" Target="slide51.xml"/></Relationships>
</file>

<file path=ppt/slides/_rels/slide44.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5.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6.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7.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8.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30.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15.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4" Type="http://schemas.openxmlformats.org/officeDocument/2006/relationships/image" Target="../media/image38.emf"/><Relationship Id="rId9" Type="http://schemas.openxmlformats.org/officeDocument/2006/relationships/slide" Target="slide46.xml"/><Relationship Id="rId14" Type="http://schemas.openxmlformats.org/officeDocument/2006/relationships/slide" Target="slide54.xml"/></Relationships>
</file>

<file path=ppt/slides/_rels/slide49.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1.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2.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31.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20" Type="http://schemas.openxmlformats.org/officeDocument/2006/relationships/image" Target="../media/image40.emf"/><Relationship Id="rId1" Type="http://schemas.openxmlformats.org/officeDocument/2006/relationships/vmlDrawing" Target="../drawings/vmlDrawing16.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19" Type="http://schemas.openxmlformats.org/officeDocument/2006/relationships/package" Target="../embeddings/Microsoft_Word_Document32.docx"/><Relationship Id="rId4" Type="http://schemas.openxmlformats.org/officeDocument/2006/relationships/image" Target="../media/image39.emf"/><Relationship Id="rId9" Type="http://schemas.openxmlformats.org/officeDocument/2006/relationships/slide" Target="slide46.xml"/><Relationship Id="rId14" Type="http://schemas.openxmlformats.org/officeDocument/2006/relationships/slide" Target="slide54.xml"/></Relationships>
</file>

<file path=ppt/slides/_rels/slide5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49.xml"/><Relationship Id="rId18" Type="http://schemas.openxmlformats.org/officeDocument/2006/relationships/slide" Target="slide58.xml"/><Relationship Id="rId3" Type="http://schemas.openxmlformats.org/officeDocument/2006/relationships/package" Target="../embeddings/Microsoft_Word_Document33.docx"/><Relationship Id="rId7" Type="http://schemas.openxmlformats.org/officeDocument/2006/relationships/slide" Target="slide41.xml"/><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5.xml"/><Relationship Id="rId1" Type="http://schemas.openxmlformats.org/officeDocument/2006/relationships/vmlDrawing" Target="../drawings/vmlDrawing17.vml"/><Relationship Id="rId6" Type="http://schemas.openxmlformats.org/officeDocument/2006/relationships/image" Target="../media/image42.emf"/><Relationship Id="rId11" Type="http://schemas.openxmlformats.org/officeDocument/2006/relationships/slide" Target="slide46.xml"/><Relationship Id="rId5" Type="http://schemas.openxmlformats.org/officeDocument/2006/relationships/package" Target="../embeddings/Microsoft_Word_Document34.docx"/><Relationship Id="rId15" Type="http://schemas.openxmlformats.org/officeDocument/2006/relationships/slide" Target="slide53.xml"/><Relationship Id="rId10" Type="http://schemas.openxmlformats.org/officeDocument/2006/relationships/slide" Target="slide45.xml"/><Relationship Id="rId19" Type="http://schemas.openxmlformats.org/officeDocument/2006/relationships/slide" Target="slide60.xml"/><Relationship Id="rId4" Type="http://schemas.openxmlformats.org/officeDocument/2006/relationships/image" Target="../media/image41.emf"/><Relationship Id="rId9" Type="http://schemas.openxmlformats.org/officeDocument/2006/relationships/slide" Target="slide44.xml"/><Relationship Id="rId14" Type="http://schemas.openxmlformats.org/officeDocument/2006/relationships/slide" Target="slide51.xml"/></Relationships>
</file>

<file path=ppt/slides/_rels/slide54.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49.xml"/><Relationship Id="rId18" Type="http://schemas.openxmlformats.org/officeDocument/2006/relationships/slide" Target="slide58.xml"/><Relationship Id="rId3" Type="http://schemas.openxmlformats.org/officeDocument/2006/relationships/package" Target="../embeddings/Microsoft_Word_Document35.docx"/><Relationship Id="rId7" Type="http://schemas.openxmlformats.org/officeDocument/2006/relationships/slide" Target="slide41.xml"/><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5.xml"/><Relationship Id="rId1" Type="http://schemas.openxmlformats.org/officeDocument/2006/relationships/vmlDrawing" Target="../drawings/vmlDrawing18.vml"/><Relationship Id="rId6" Type="http://schemas.openxmlformats.org/officeDocument/2006/relationships/image" Target="../media/image44.emf"/><Relationship Id="rId11" Type="http://schemas.openxmlformats.org/officeDocument/2006/relationships/slide" Target="slide46.xml"/><Relationship Id="rId5" Type="http://schemas.openxmlformats.org/officeDocument/2006/relationships/package" Target="../embeddings/Microsoft_Word_Document36.docx"/><Relationship Id="rId15" Type="http://schemas.openxmlformats.org/officeDocument/2006/relationships/slide" Target="slide53.xml"/><Relationship Id="rId10" Type="http://schemas.openxmlformats.org/officeDocument/2006/relationships/slide" Target="slide45.xml"/><Relationship Id="rId19" Type="http://schemas.openxmlformats.org/officeDocument/2006/relationships/slide" Target="slide60.xml"/><Relationship Id="rId4" Type="http://schemas.openxmlformats.org/officeDocument/2006/relationships/image" Target="../media/image43.emf"/><Relationship Id="rId9" Type="http://schemas.openxmlformats.org/officeDocument/2006/relationships/slide" Target="slide44.xml"/><Relationship Id="rId14" Type="http://schemas.openxmlformats.org/officeDocument/2006/relationships/slide" Target="slide51.xml"/></Relationships>
</file>

<file path=ppt/slides/_rels/slide55.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37.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19.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4" Type="http://schemas.openxmlformats.org/officeDocument/2006/relationships/image" Target="../media/image45.emf"/><Relationship Id="rId9" Type="http://schemas.openxmlformats.org/officeDocument/2006/relationships/slide" Target="slide46.xml"/><Relationship Id="rId14" Type="http://schemas.openxmlformats.org/officeDocument/2006/relationships/slide" Target="slide54.xml"/></Relationships>
</file>

<file path=ppt/slides/_rels/slide56.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slide" Target="slide54.xml"/><Relationship Id="rId3" Type="http://schemas.openxmlformats.org/officeDocument/2006/relationships/image" Target="../media/image47.tif"/><Relationship Id="rId7" Type="http://schemas.openxmlformats.org/officeDocument/2006/relationships/slide" Target="slide45.xml"/><Relationship Id="rId12" Type="http://schemas.openxmlformats.org/officeDocument/2006/relationships/slide" Target="slide53.xml"/><Relationship Id="rId17" Type="http://schemas.openxmlformats.org/officeDocument/2006/relationships/slide" Target="slide65.xml"/><Relationship Id="rId2" Type="http://schemas.openxmlformats.org/officeDocument/2006/relationships/image" Target="../media/image46.tif"/><Relationship Id="rId16" Type="http://schemas.openxmlformats.org/officeDocument/2006/relationships/slide" Target="slide60.xml"/><Relationship Id="rId1" Type="http://schemas.openxmlformats.org/officeDocument/2006/relationships/slideLayout" Target="../slideLayouts/slideLayout1.xml"/><Relationship Id="rId6" Type="http://schemas.openxmlformats.org/officeDocument/2006/relationships/slide" Target="slide44.xml"/><Relationship Id="rId11" Type="http://schemas.openxmlformats.org/officeDocument/2006/relationships/slide" Target="slide51.xml"/><Relationship Id="rId5" Type="http://schemas.openxmlformats.org/officeDocument/2006/relationships/slide" Target="slide43.xml"/><Relationship Id="rId15" Type="http://schemas.openxmlformats.org/officeDocument/2006/relationships/slide" Target="slide58.xml"/><Relationship Id="rId10" Type="http://schemas.openxmlformats.org/officeDocument/2006/relationships/slide" Target="slide49.xml"/><Relationship Id="rId4" Type="http://schemas.openxmlformats.org/officeDocument/2006/relationships/slide" Target="slide41.xml"/><Relationship Id="rId9" Type="http://schemas.openxmlformats.org/officeDocument/2006/relationships/slide" Target="slide48.xml"/><Relationship Id="rId14"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38.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20.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4" Type="http://schemas.openxmlformats.org/officeDocument/2006/relationships/image" Target="../media/image48.emf"/><Relationship Id="rId9" Type="http://schemas.openxmlformats.org/officeDocument/2006/relationships/slide" Target="slide46.xml"/><Relationship Id="rId14" Type="http://schemas.openxmlformats.org/officeDocument/2006/relationships/slide" Target="slide54.xml"/></Relationships>
</file>

<file path=ppt/slides/_rels/slide58.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9.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slide" Target="slide46.xml"/><Relationship Id="rId18" Type="http://schemas.openxmlformats.org/officeDocument/2006/relationships/slide" Target="slide54.xml"/><Relationship Id="rId3" Type="http://schemas.openxmlformats.org/officeDocument/2006/relationships/package" Target="../embeddings/Microsoft_Word_Document39.docx"/><Relationship Id="rId21" Type="http://schemas.openxmlformats.org/officeDocument/2006/relationships/slide" Target="slide60.xml"/><Relationship Id="rId7" Type="http://schemas.openxmlformats.org/officeDocument/2006/relationships/package" Target="../embeddings/Microsoft_Word_Document41.docx"/><Relationship Id="rId12" Type="http://schemas.openxmlformats.org/officeDocument/2006/relationships/slide" Target="slide45.xml"/><Relationship Id="rId17" Type="http://schemas.openxmlformats.org/officeDocument/2006/relationships/slide" Target="slide53.xml"/><Relationship Id="rId2" Type="http://schemas.openxmlformats.org/officeDocument/2006/relationships/slideLayout" Target="../slideLayouts/slideLayout1.xml"/><Relationship Id="rId16" Type="http://schemas.openxmlformats.org/officeDocument/2006/relationships/slide" Target="slide51.xml"/><Relationship Id="rId20" Type="http://schemas.openxmlformats.org/officeDocument/2006/relationships/slide" Target="slide58.xml"/><Relationship Id="rId1" Type="http://schemas.openxmlformats.org/officeDocument/2006/relationships/vmlDrawing" Target="../drawings/vmlDrawing21.vml"/><Relationship Id="rId6" Type="http://schemas.openxmlformats.org/officeDocument/2006/relationships/image" Target="../media/image50.emf"/><Relationship Id="rId11" Type="http://schemas.openxmlformats.org/officeDocument/2006/relationships/slide" Target="slide44.xml"/><Relationship Id="rId24" Type="http://schemas.openxmlformats.org/officeDocument/2006/relationships/image" Target="../media/image52.emf"/><Relationship Id="rId5" Type="http://schemas.openxmlformats.org/officeDocument/2006/relationships/package" Target="../embeddings/Microsoft_Word_Document40.docx"/><Relationship Id="rId15" Type="http://schemas.openxmlformats.org/officeDocument/2006/relationships/slide" Target="slide49.xml"/><Relationship Id="rId23" Type="http://schemas.openxmlformats.org/officeDocument/2006/relationships/package" Target="../embeddings/Microsoft_Word_Document42.docx"/><Relationship Id="rId10" Type="http://schemas.openxmlformats.org/officeDocument/2006/relationships/slide" Target="slide43.xml"/><Relationship Id="rId19" Type="http://schemas.openxmlformats.org/officeDocument/2006/relationships/slide" Target="slide56.xml"/><Relationship Id="rId4" Type="http://schemas.openxmlformats.org/officeDocument/2006/relationships/image" Target="../media/image49.emf"/><Relationship Id="rId9" Type="http://schemas.openxmlformats.org/officeDocument/2006/relationships/slide" Target="slide41.xml"/><Relationship Id="rId14" Type="http://schemas.openxmlformats.org/officeDocument/2006/relationships/slide" Target="slide48.xml"/><Relationship Id="rId22" Type="http://schemas.openxmlformats.org/officeDocument/2006/relationships/slide" Target="slide65.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package" Target="../embeddings/Microsoft_Word_Document1.docx"/><Relationship Id="rId7" Type="http://schemas.openxmlformats.org/officeDocument/2006/relationships/slide" Target="slide6.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package" Target="../embeddings/Microsoft_Word_Document2.docx"/><Relationship Id="rId10" Type="http://schemas.openxmlformats.org/officeDocument/2006/relationships/slide" Target="slide9.xml"/><Relationship Id="rId4" Type="http://schemas.openxmlformats.org/officeDocument/2006/relationships/image" Target="../media/image6.emf"/><Relationship Id="rId9" Type="http://schemas.openxmlformats.org/officeDocument/2006/relationships/slide" Target="slide8.xml"/></Relationships>
</file>

<file path=ppt/slides/_rels/slide60.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1.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3.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4.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49.xml"/><Relationship Id="rId18" Type="http://schemas.openxmlformats.org/officeDocument/2006/relationships/slide" Target="slide58.xml"/><Relationship Id="rId3" Type="http://schemas.openxmlformats.org/officeDocument/2006/relationships/package" Target="../embeddings/Microsoft_Word_Document43.docx"/><Relationship Id="rId7" Type="http://schemas.openxmlformats.org/officeDocument/2006/relationships/slide" Target="slide41.xml"/><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5.xml"/><Relationship Id="rId1" Type="http://schemas.openxmlformats.org/officeDocument/2006/relationships/vmlDrawing" Target="../drawings/vmlDrawing22.vml"/><Relationship Id="rId6" Type="http://schemas.openxmlformats.org/officeDocument/2006/relationships/image" Target="../media/image54.emf"/><Relationship Id="rId11" Type="http://schemas.openxmlformats.org/officeDocument/2006/relationships/slide" Target="slide46.xml"/><Relationship Id="rId5" Type="http://schemas.openxmlformats.org/officeDocument/2006/relationships/package" Target="../embeddings/Microsoft_Word_Document44.docx"/><Relationship Id="rId15" Type="http://schemas.openxmlformats.org/officeDocument/2006/relationships/slide" Target="slide53.xml"/><Relationship Id="rId10" Type="http://schemas.openxmlformats.org/officeDocument/2006/relationships/slide" Target="slide45.xml"/><Relationship Id="rId19" Type="http://schemas.openxmlformats.org/officeDocument/2006/relationships/slide" Target="slide60.xml"/><Relationship Id="rId4" Type="http://schemas.openxmlformats.org/officeDocument/2006/relationships/image" Target="../media/image53.emf"/><Relationship Id="rId9" Type="http://schemas.openxmlformats.org/officeDocument/2006/relationships/slide" Target="slide44.xml"/><Relationship Id="rId14" Type="http://schemas.openxmlformats.org/officeDocument/2006/relationships/slide" Target="slide51.xml"/></Relationships>
</file>

<file path=ppt/slides/_rels/slide65.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48.xml"/><Relationship Id="rId18" Type="http://schemas.openxmlformats.org/officeDocument/2006/relationships/slide" Target="slide56.xml"/><Relationship Id="rId3" Type="http://schemas.openxmlformats.org/officeDocument/2006/relationships/package" Target="../embeddings/Microsoft_Word_Document45.docx"/><Relationship Id="rId21" Type="http://schemas.openxmlformats.org/officeDocument/2006/relationships/slide" Target="slide65.xml"/><Relationship Id="rId7" Type="http://schemas.openxmlformats.org/officeDocument/2006/relationships/image" Target="../media/image56.emf"/><Relationship Id="rId12" Type="http://schemas.openxmlformats.org/officeDocument/2006/relationships/slide" Target="slide46.xml"/><Relationship Id="rId17" Type="http://schemas.openxmlformats.org/officeDocument/2006/relationships/slide" Target="slide54.xml"/><Relationship Id="rId2" Type="http://schemas.openxmlformats.org/officeDocument/2006/relationships/slideLayout" Target="../slideLayouts/slideLayout1.xml"/><Relationship Id="rId16" Type="http://schemas.openxmlformats.org/officeDocument/2006/relationships/slide" Target="slide53.xml"/><Relationship Id="rId20" Type="http://schemas.openxmlformats.org/officeDocument/2006/relationships/slide" Target="slide60.xml"/><Relationship Id="rId1" Type="http://schemas.openxmlformats.org/officeDocument/2006/relationships/vmlDrawing" Target="../drawings/vmlDrawing23.vml"/><Relationship Id="rId6" Type="http://schemas.openxmlformats.org/officeDocument/2006/relationships/package" Target="../embeddings/Microsoft_Word_Document46.docx"/><Relationship Id="rId11" Type="http://schemas.openxmlformats.org/officeDocument/2006/relationships/slide" Target="slide45.xml"/><Relationship Id="rId5" Type="http://schemas.openxmlformats.org/officeDocument/2006/relationships/image" Target="../media/image57.png"/><Relationship Id="rId15" Type="http://schemas.openxmlformats.org/officeDocument/2006/relationships/slide" Target="slide51.xml"/><Relationship Id="rId10" Type="http://schemas.openxmlformats.org/officeDocument/2006/relationships/slide" Target="slide44.xml"/><Relationship Id="rId19" Type="http://schemas.openxmlformats.org/officeDocument/2006/relationships/slide" Target="slide58.xml"/><Relationship Id="rId4" Type="http://schemas.openxmlformats.org/officeDocument/2006/relationships/image" Target="../media/image55.emf"/><Relationship Id="rId9" Type="http://schemas.openxmlformats.org/officeDocument/2006/relationships/slide" Target="slide43.xml"/><Relationship Id="rId14" Type="http://schemas.openxmlformats.org/officeDocument/2006/relationships/slide" Target="slide49.xml"/></Relationships>
</file>

<file path=ppt/slides/_rels/slide66.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47.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24.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4" Type="http://schemas.openxmlformats.org/officeDocument/2006/relationships/image" Target="../media/image58.emf"/><Relationship Id="rId9" Type="http://schemas.openxmlformats.org/officeDocument/2006/relationships/slide" Target="slide46.xml"/><Relationship Id="rId14" Type="http://schemas.openxmlformats.org/officeDocument/2006/relationships/slide" Target="slide54.xml"/></Relationships>
</file>

<file path=ppt/slides/_rels/slide67.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48.docx"/><Relationship Id="rId21" Type="http://schemas.openxmlformats.org/officeDocument/2006/relationships/package" Target="../embeddings/Microsoft_Word_Document50.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20" Type="http://schemas.openxmlformats.org/officeDocument/2006/relationships/image" Target="../media/image60.emf"/><Relationship Id="rId1" Type="http://schemas.openxmlformats.org/officeDocument/2006/relationships/vmlDrawing" Target="../drawings/vmlDrawing25.vml"/><Relationship Id="rId6" Type="http://schemas.openxmlformats.org/officeDocument/2006/relationships/slide" Target="slide43.xml"/><Relationship Id="rId11" Type="http://schemas.openxmlformats.org/officeDocument/2006/relationships/slide" Target="slide49.xml"/><Relationship Id="rId24" Type="http://schemas.openxmlformats.org/officeDocument/2006/relationships/image" Target="../media/image62.emf"/><Relationship Id="rId5" Type="http://schemas.openxmlformats.org/officeDocument/2006/relationships/slide" Target="slide41.xml"/><Relationship Id="rId15" Type="http://schemas.openxmlformats.org/officeDocument/2006/relationships/slide" Target="slide56.xml"/><Relationship Id="rId23" Type="http://schemas.openxmlformats.org/officeDocument/2006/relationships/package" Target="../embeddings/Microsoft_Word_Document51.docx"/><Relationship Id="rId10" Type="http://schemas.openxmlformats.org/officeDocument/2006/relationships/slide" Target="slide48.xml"/><Relationship Id="rId19" Type="http://schemas.openxmlformats.org/officeDocument/2006/relationships/package" Target="../embeddings/Microsoft_Word_Document49.docx"/><Relationship Id="rId4" Type="http://schemas.openxmlformats.org/officeDocument/2006/relationships/image" Target="../media/image59.emf"/><Relationship Id="rId9" Type="http://schemas.openxmlformats.org/officeDocument/2006/relationships/slide" Target="slide46.xml"/><Relationship Id="rId14" Type="http://schemas.openxmlformats.org/officeDocument/2006/relationships/slide" Target="slide54.xml"/><Relationship Id="rId22" Type="http://schemas.openxmlformats.org/officeDocument/2006/relationships/image" Target="../media/image61.emf"/></Relationships>
</file>

<file path=ppt/slides/_rels/slide68.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56.xml"/><Relationship Id="rId3" Type="http://schemas.openxmlformats.org/officeDocument/2006/relationships/slide" Target="slide41.xml"/><Relationship Id="rId7" Type="http://schemas.openxmlformats.org/officeDocument/2006/relationships/slide" Target="slide46.xml"/><Relationship Id="rId12" Type="http://schemas.openxmlformats.org/officeDocument/2006/relationships/slide" Target="slide54.xml"/><Relationship Id="rId2" Type="http://schemas.openxmlformats.org/officeDocument/2006/relationships/image" Target="../media/image63.png"/><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45.xml"/><Relationship Id="rId11" Type="http://schemas.openxmlformats.org/officeDocument/2006/relationships/slide" Target="slide53.xml"/><Relationship Id="rId5" Type="http://schemas.openxmlformats.org/officeDocument/2006/relationships/slide" Target="slide44.xml"/><Relationship Id="rId15" Type="http://schemas.openxmlformats.org/officeDocument/2006/relationships/slide" Target="slide60.xml"/><Relationship Id="rId10" Type="http://schemas.openxmlformats.org/officeDocument/2006/relationships/slide" Target="slide51.xml"/><Relationship Id="rId4" Type="http://schemas.openxmlformats.org/officeDocument/2006/relationships/slide" Target="slide43.xml"/><Relationship Id="rId9" Type="http://schemas.openxmlformats.org/officeDocument/2006/relationships/slide" Target="slide49.xml"/><Relationship Id="rId14" Type="http://schemas.openxmlformats.org/officeDocument/2006/relationships/slide" Target="slide58.xml"/></Relationships>
</file>

<file path=ppt/slides/_rels/slide69.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52.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26.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4" Type="http://schemas.openxmlformats.org/officeDocument/2006/relationships/image" Target="../media/image64.emf"/><Relationship Id="rId9" Type="http://schemas.openxmlformats.org/officeDocument/2006/relationships/slide" Target="slide46.xml"/><Relationship Id="rId14" Type="http://schemas.openxmlformats.org/officeDocument/2006/relationships/slide" Target="slide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package" Target="../embeddings/Microsoft_Word_Document3.docx"/><Relationship Id="rId7" Type="http://schemas.openxmlformats.org/officeDocument/2006/relationships/package" Target="../embeddings/Microsoft_Word_Document5.docx"/><Relationship Id="rId12" Type="http://schemas.openxmlformats.org/officeDocument/2006/relationships/slide" Target="slide9.xml"/><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9.emf"/><Relationship Id="rId11" Type="http://schemas.openxmlformats.org/officeDocument/2006/relationships/slide" Target="slide8.xml"/><Relationship Id="rId5" Type="http://schemas.openxmlformats.org/officeDocument/2006/relationships/package" Target="../embeddings/Microsoft_Word_Document4.docx"/><Relationship Id="rId10" Type="http://schemas.openxmlformats.org/officeDocument/2006/relationships/slide" Target="slide7.xml"/><Relationship Id="rId4" Type="http://schemas.openxmlformats.org/officeDocument/2006/relationships/image" Target="../media/image8.emf"/><Relationship Id="rId9" Type="http://schemas.openxmlformats.org/officeDocument/2006/relationships/slide" Target="slide6.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16.xml"/><Relationship Id="rId5" Type="http://schemas.openxmlformats.org/officeDocument/2006/relationships/slide" Target="slide9.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90122" y="4211722"/>
            <a:ext cx="5745484" cy="1217641"/>
          </a:xfrm>
          <a:prstGeom prst="rect">
            <a:avLst/>
          </a:prstGeom>
        </p:spPr>
        <p:txBody>
          <a:bodyPr wrap="none">
            <a:spAutoFit/>
          </a:bodyPr>
          <a:lstStyle/>
          <a:p>
            <a:pPr algn="just">
              <a:lnSpc>
                <a:spcPct val="120000"/>
              </a:lnSpc>
            </a:pPr>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9</a:t>
            </a:r>
            <a:r>
              <a:rPr lang="zh-CN" altLang="zh-CN" sz="3200" b="1" dirty="0">
                <a:solidFill>
                  <a:schemeClr val="bg1"/>
                </a:solidFill>
                <a:latin typeface="Times New Roman" pitchFamily="18" charset="0"/>
                <a:ea typeface="微软雅黑"/>
                <a:cs typeface="Times New Roman" pitchFamily="18" charset="0"/>
              </a:rPr>
              <a:t>讲　</a:t>
            </a:r>
            <a:r>
              <a:rPr lang="zh-CN" altLang="en-US" sz="3200" b="1" dirty="0">
                <a:solidFill>
                  <a:schemeClr val="bg1"/>
                </a:solidFill>
                <a:latin typeface="Times New Roman" pitchFamily="18" charset="0"/>
                <a:ea typeface="微软雅黑"/>
                <a:cs typeface="Times New Roman" pitchFamily="18" charset="0"/>
              </a:rPr>
              <a:t>氧化还原反应的计算及</a:t>
            </a:r>
            <a:endParaRPr lang="en-US" altLang="zh-CN" sz="3200" b="1" dirty="0">
              <a:solidFill>
                <a:schemeClr val="bg1"/>
              </a:solidFill>
              <a:latin typeface="Times New Roman" pitchFamily="18" charset="0"/>
              <a:ea typeface="微软雅黑"/>
              <a:cs typeface="Times New Roman" pitchFamily="18" charset="0"/>
            </a:endParaRPr>
          </a:p>
          <a:p>
            <a:pPr algn="just">
              <a:lnSpc>
                <a:spcPct val="120000"/>
              </a:lnSpc>
            </a:pPr>
            <a:r>
              <a:rPr lang="en-US"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方程式的配平</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609907"/>
            <a:ext cx="11733225"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在甲酸钠、氢氧化钠混合溶液中通入二氧化硫气体，可得到重要的工业产品保险粉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，同时产生二氧化碳气体，该反应的离子方程式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化合物</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FeO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可作为一种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绿色高效多功能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水处理剂，可由</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KClO</a:t>
            </a:r>
            <a:r>
              <a:rPr lang="zh-CN" altLang="zh-CN" sz="2800" kern="100" dirty="0">
                <a:latin typeface="Times New Roman"/>
                <a:ea typeface="华文细黑"/>
                <a:cs typeface="Times New Roman"/>
              </a:rPr>
              <a:t>在强碱性条件下反应制得，其反应的离子方程式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a:t>
            </a:r>
            <a:r>
              <a:rPr lang="en-US" altLang="zh-CN" sz="2800" kern="100" dirty="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13493699"/>
              </p:ext>
            </p:extLst>
          </p:nvPr>
        </p:nvGraphicFramePr>
        <p:xfrm>
          <a:off x="380173" y="2146125"/>
          <a:ext cx="7173913" cy="1036638"/>
        </p:xfrm>
        <a:graphic>
          <a:graphicData uri="http://schemas.openxmlformats.org/presentationml/2006/ole">
            <mc:AlternateContent xmlns:mc="http://schemas.openxmlformats.org/markup-compatibility/2006">
              <mc:Choice xmlns:v="urn:schemas-microsoft-com:vml" Requires="v">
                <p:oleObj spid="_x0000_s3510" name="文档" r:id="rId3" imgW="7174338" imgH="1036053" progId="Word.Document.12">
                  <p:embed/>
                </p:oleObj>
              </mc:Choice>
              <mc:Fallback>
                <p:oleObj name="文档" r:id="rId3" imgW="7174338" imgH="1036053" progId="Word.Document.12">
                  <p:embed/>
                  <p:pic>
                    <p:nvPicPr>
                      <p:cNvPr id="0" name=""/>
                      <p:cNvPicPr/>
                      <p:nvPr/>
                    </p:nvPicPr>
                    <p:blipFill>
                      <a:blip r:embed="rId4"/>
                      <a:stretch>
                        <a:fillRect/>
                      </a:stretch>
                    </p:blipFill>
                    <p:spPr>
                      <a:xfrm>
                        <a:off x="380173" y="2146125"/>
                        <a:ext cx="7173913" cy="1036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05644207"/>
              </p:ext>
            </p:extLst>
          </p:nvPr>
        </p:nvGraphicFramePr>
        <p:xfrm>
          <a:off x="407576" y="4199046"/>
          <a:ext cx="11236325" cy="1493837"/>
        </p:xfrm>
        <a:graphic>
          <a:graphicData uri="http://schemas.openxmlformats.org/presentationml/2006/ole">
            <mc:AlternateContent xmlns:mc="http://schemas.openxmlformats.org/markup-compatibility/2006">
              <mc:Choice xmlns:v="urn:schemas-microsoft-com:vml" Requires="v">
                <p:oleObj spid="_x0000_s3511" name="文档" r:id="rId5" imgW="11235436" imgH="1499026" progId="Word.Document.12">
                  <p:embed/>
                </p:oleObj>
              </mc:Choice>
              <mc:Fallback>
                <p:oleObj name="文档" r:id="rId5" imgW="11235436" imgH="1499026" progId="Word.Document.12">
                  <p:embed/>
                  <p:pic>
                    <p:nvPicPr>
                      <p:cNvPr id="0" name=""/>
                      <p:cNvPicPr/>
                      <p:nvPr/>
                    </p:nvPicPr>
                    <p:blipFill>
                      <a:blip r:embed="rId6"/>
                      <a:stretch>
                        <a:fillRect/>
                      </a:stretch>
                    </p:blipFill>
                    <p:spPr>
                      <a:xfrm>
                        <a:off x="407576" y="4199046"/>
                        <a:ext cx="11236325" cy="1493837"/>
                      </a:xfrm>
                      <a:prstGeom prst="rect">
                        <a:avLst/>
                      </a:prstGeom>
                    </p:spPr>
                  </p:pic>
                </p:oleObj>
              </mc:Fallback>
            </mc:AlternateContent>
          </a:graphicData>
        </a:graphic>
      </p:graphicFrame>
      <p:sp>
        <p:nvSpPr>
          <p:cNvPr id="5" name="Rectangle 21">
            <a:hlinkClick r:id="rId7"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550590" y="258334"/>
            <a:ext cx="1720343" cy="656846"/>
          </a:xfrm>
          <a:prstGeom prst="rect">
            <a:avLst/>
          </a:prstGeom>
        </p:spPr>
        <p:txBody>
          <a:bodyPr wrap="none">
            <a:spAutoFit/>
          </a:bodyPr>
          <a:lstStyle/>
          <a:p>
            <a:pPr algn="just">
              <a:lnSpc>
                <a:spcPct val="150000"/>
              </a:lnSpc>
              <a:defRPr/>
            </a:pPr>
            <a:r>
              <a:rPr lang="en-US" altLang="zh-CN" sz="2800" b="1" dirty="0" err="1" smtClean="0">
                <a:solidFill>
                  <a:srgbClr val="FF0000"/>
                </a:solidFill>
                <a:latin typeface="Times New Roman" pitchFamily="18" charset="0"/>
                <a:ea typeface="华文细黑" pitchFamily="2" charset="-122"/>
              </a:rPr>
              <a:t>HCOONa</a:t>
            </a:r>
            <a:endParaRPr lang="zh-CN" altLang="zh-CN" sz="900" b="1" dirty="0">
              <a:solidFill>
                <a:srgbClr val="FF0000"/>
              </a:solidFill>
              <a:latin typeface="宋体" pitchFamily="2" charset="-122"/>
              <a:ea typeface="黑体" pitchFamily="49" charset="-122"/>
            </a:endParaRPr>
          </a:p>
        </p:txBody>
      </p:sp>
      <p:sp>
        <p:nvSpPr>
          <p:cNvPr id="12" name="矩形 11"/>
          <p:cNvSpPr/>
          <p:nvPr/>
        </p:nvSpPr>
        <p:spPr>
          <a:xfrm>
            <a:off x="760591" y="-6049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+2</a:t>
            </a:r>
            <a:endParaRPr lang="zh-CN" altLang="zh-CN" sz="900" b="1" dirty="0">
              <a:solidFill>
                <a:srgbClr val="0000FF"/>
              </a:solidFill>
              <a:latin typeface="宋体" pitchFamily="2" charset="-122"/>
              <a:ea typeface="黑体" pitchFamily="49" charset="-122"/>
            </a:endParaRPr>
          </a:p>
        </p:txBody>
      </p:sp>
      <p:sp>
        <p:nvSpPr>
          <p:cNvPr id="13" name="矩形 12"/>
          <p:cNvSpPr/>
          <p:nvPr/>
        </p:nvSpPr>
        <p:spPr>
          <a:xfrm>
            <a:off x="21160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+6</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6779307" y="298498"/>
            <a:ext cx="784189"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SO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5" name="矩形 14"/>
          <p:cNvSpPr/>
          <p:nvPr/>
        </p:nvSpPr>
        <p:spPr>
          <a:xfrm>
            <a:off x="6660996" y="-16117"/>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2597636" y="1055030"/>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665441" y="1012344"/>
            <a:ext cx="843501"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CO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8" name="矩形 17"/>
          <p:cNvSpPr/>
          <p:nvPr/>
        </p:nvSpPr>
        <p:spPr>
          <a:xfrm>
            <a:off x="5237787" y="102261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9" name="矩形 18"/>
          <p:cNvSpPr/>
          <p:nvPr/>
        </p:nvSpPr>
        <p:spPr>
          <a:xfrm>
            <a:off x="105082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20" name="矩形 19"/>
          <p:cNvSpPr/>
          <p:nvPr/>
        </p:nvSpPr>
        <p:spPr>
          <a:xfrm>
            <a:off x="477312" y="31741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cxnSp>
        <p:nvCxnSpPr>
          <p:cNvPr id="21" name="直接连接符 20"/>
          <p:cNvCxnSpPr/>
          <p:nvPr/>
        </p:nvCxnSpPr>
        <p:spPr>
          <a:xfrm>
            <a:off x="1466146" y="4108688"/>
            <a:ext cx="119873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blinds(horizontal)">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693490"/>
            <a:ext cx="11881320" cy="3323987"/>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2016</a:t>
            </a:r>
            <a:r>
              <a:rPr lang="zh-CN" altLang="en-US" sz="2800" dirty="0" smtClean="0">
                <a:latin typeface="Times New Roman" panose="02020603050405020304" pitchFamily="18" charset="0"/>
                <a:cs typeface="Times New Roman" panose="02020603050405020304" pitchFamily="18" charset="0"/>
              </a:rPr>
              <a:t>届 第一次六校联考）</a:t>
            </a:r>
            <a:r>
              <a:rPr lang="en-US" altLang="zh-CN" sz="2800" dirty="0" smtClean="0">
                <a:latin typeface="Times New Roman" panose="02020603050405020304" pitchFamily="18" charset="0"/>
                <a:cs typeface="Times New Roman" panose="02020603050405020304" pitchFamily="18" charset="0"/>
              </a:rPr>
              <a:t>8.12</a:t>
            </a:r>
            <a:r>
              <a:rPr lang="zh-CN" altLang="zh-CN" sz="2800" dirty="0">
                <a:latin typeface="Times New Roman" panose="02020603050405020304" pitchFamily="18" charset="0"/>
                <a:cs typeface="Times New Roman" panose="02020603050405020304" pitchFamily="18" charset="0"/>
              </a:rPr>
              <a:t>天津港特大爆炸事故现场有</a:t>
            </a:r>
            <a:r>
              <a:rPr lang="en-US" altLang="zh-CN" sz="2800" dirty="0">
                <a:latin typeface="Times New Roman" panose="02020603050405020304" pitchFamily="18" charset="0"/>
                <a:cs typeface="Times New Roman" panose="02020603050405020304" pitchFamily="18" charset="0"/>
              </a:rPr>
              <a:t>700</a:t>
            </a:r>
            <a:r>
              <a:rPr lang="zh-CN" altLang="zh-CN" sz="2800" dirty="0">
                <a:latin typeface="Times New Roman" panose="02020603050405020304" pitchFamily="18" charset="0"/>
                <a:cs typeface="Times New Roman" panose="02020603050405020304" pitchFamily="18" charset="0"/>
              </a:rPr>
              <a:t>吨</a:t>
            </a:r>
            <a:r>
              <a:rPr lang="zh-CN" altLang="zh-CN" sz="2800" dirty="0" smtClean="0">
                <a:latin typeface="Times New Roman" panose="02020603050405020304" pitchFamily="18" charset="0"/>
                <a:cs typeface="Times New Roman" panose="02020603050405020304" pitchFamily="18" charset="0"/>
              </a:rPr>
              <a:t>左右</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zh-CN" sz="2800" dirty="0">
                <a:solidFill>
                  <a:srgbClr val="FF0000"/>
                </a:solidFill>
                <a:latin typeface="Times New Roman" panose="02020603050405020304" pitchFamily="18" charset="0"/>
                <a:cs typeface="Times New Roman" panose="02020603050405020304" pitchFamily="18" charset="0"/>
              </a:rPr>
              <a:t>氰化钠</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氰化钠剧毒。有少量因爆炸冲击发生泄漏。这些泄露的氰化钠可通过喷洒氧化剂双氧水的方式来处理，以减轻污染。</a:t>
            </a:r>
          </a:p>
          <a:p>
            <a:pPr>
              <a:lnSpc>
                <a:spcPct val="150000"/>
              </a:lnSpc>
            </a:pPr>
            <a:r>
              <a:rPr lang="en-US" altLang="zh-CN" sz="2800" dirty="0">
                <a:solidFill>
                  <a:srgbClr val="0000FF"/>
                </a:solidFill>
                <a:latin typeface="Times New Roman" panose="02020603050405020304" pitchFamily="18" charset="0"/>
                <a:cs typeface="Times New Roman" panose="02020603050405020304" pitchFamily="18" charset="0"/>
              </a:rPr>
              <a:t>(1) </a:t>
            </a:r>
            <a:r>
              <a:rPr lang="zh-CN" altLang="en-US" sz="2800" dirty="0" smtClean="0">
                <a:solidFill>
                  <a:srgbClr val="0000FF"/>
                </a:solidFill>
                <a:latin typeface="Times New Roman" panose="02020603050405020304" pitchFamily="18" charset="0"/>
                <a:cs typeface="Times New Roman" panose="02020603050405020304" pitchFamily="18" charset="0"/>
              </a:rPr>
              <a:t>在</a:t>
            </a:r>
            <a:r>
              <a:rPr lang="zh-CN" altLang="zh-CN" sz="2800" dirty="0" smtClean="0">
                <a:solidFill>
                  <a:srgbClr val="0000FF"/>
                </a:solidFill>
                <a:latin typeface="Times New Roman" panose="02020603050405020304" pitchFamily="18" charset="0"/>
                <a:cs typeface="Times New Roman" panose="02020603050405020304" pitchFamily="18" charset="0"/>
              </a:rPr>
              <a:t>偏</a:t>
            </a:r>
            <a:r>
              <a:rPr lang="zh-CN" altLang="zh-CN" sz="2800" dirty="0">
                <a:solidFill>
                  <a:srgbClr val="0000FF"/>
                </a:solidFill>
                <a:latin typeface="Times New Roman" panose="02020603050405020304" pitchFamily="18" charset="0"/>
                <a:cs typeface="Times New Roman" panose="02020603050405020304" pitchFamily="18" charset="0"/>
              </a:rPr>
              <a:t>碱性条件下，氰化钠溶液的</a:t>
            </a:r>
            <a:r>
              <a:rPr lang="en-US" altLang="zh-CN" sz="2800" dirty="0" smtClean="0">
                <a:solidFill>
                  <a:srgbClr val="FF0000"/>
                </a:solidFill>
                <a:latin typeface="Times New Roman" panose="02020603050405020304" pitchFamily="18" charset="0"/>
                <a:cs typeface="Times New Roman" panose="02020603050405020304" pitchFamily="18" charset="0"/>
              </a:rPr>
              <a:t>CN</a:t>
            </a:r>
            <a:r>
              <a:rPr lang="zh-CN" altLang="zh-CN" sz="2800" baseline="30000" dirty="0" smtClean="0">
                <a:solidFill>
                  <a:srgbClr val="FF0000"/>
                </a:solidFill>
                <a:latin typeface="Times New Roman" panose="02020603050405020304" pitchFamily="18" charset="0"/>
                <a:cs typeface="Times New Roman" panose="02020603050405020304" pitchFamily="18" charset="0"/>
              </a:rPr>
              <a:t>﹣</a:t>
            </a:r>
            <a:r>
              <a:rPr lang="zh-CN" altLang="zh-CN" sz="2800" dirty="0" smtClean="0">
                <a:solidFill>
                  <a:srgbClr val="FF0000"/>
                </a:solidFill>
                <a:latin typeface="Times New Roman" panose="02020603050405020304" pitchFamily="18" charset="0"/>
                <a:cs typeface="Times New Roman" panose="02020603050405020304" pitchFamily="18" charset="0"/>
              </a:rPr>
              <a:t>被</a:t>
            </a:r>
            <a:r>
              <a:rPr lang="zh-CN" altLang="zh-CN" sz="2800" dirty="0">
                <a:solidFill>
                  <a:srgbClr val="FF0000"/>
                </a:solidFill>
                <a:latin typeface="Times New Roman" panose="02020603050405020304" pitchFamily="18" charset="0"/>
                <a:cs typeface="Times New Roman" panose="02020603050405020304" pitchFamily="18" charset="0"/>
              </a:rPr>
              <a:t>双氧水氧化为</a:t>
            </a:r>
            <a:r>
              <a:rPr lang="en-US" altLang="zh-CN" sz="2800" dirty="0">
                <a:solidFill>
                  <a:srgbClr val="FF0000"/>
                </a:solidFill>
                <a:latin typeface="Times New Roman" panose="02020603050405020304" pitchFamily="18" charset="0"/>
                <a:cs typeface="Times New Roman" panose="02020603050405020304" pitchFamily="18" charset="0"/>
              </a:rPr>
              <a:t>HCO</a:t>
            </a:r>
            <a:r>
              <a:rPr lang="en-US" altLang="zh-CN" sz="2800" baseline="-25000" dirty="0">
                <a:solidFill>
                  <a:srgbClr val="FF0000"/>
                </a:solidFill>
                <a:latin typeface="Times New Roman" panose="02020603050405020304" pitchFamily="18" charset="0"/>
                <a:cs typeface="Times New Roman" panose="02020603050405020304" pitchFamily="18" charset="0"/>
              </a:rPr>
              <a:t>3</a:t>
            </a:r>
            <a:r>
              <a:rPr lang="zh-CN" altLang="zh-CN" sz="2800" baseline="30000" dirty="0">
                <a:solidFill>
                  <a:srgbClr val="FF0000"/>
                </a:solidFill>
                <a:latin typeface="Times New Roman" panose="02020603050405020304" pitchFamily="18" charset="0"/>
                <a:cs typeface="Times New Roman" panose="02020603050405020304" pitchFamily="18" charset="0"/>
              </a:rPr>
              <a:t>﹣</a:t>
            </a:r>
            <a:r>
              <a:rPr lang="zh-CN" altLang="zh-CN" sz="2800" dirty="0">
                <a:solidFill>
                  <a:srgbClr val="0000FF"/>
                </a:solidFill>
                <a:latin typeface="Times New Roman" panose="02020603050405020304" pitchFamily="18" charset="0"/>
                <a:cs typeface="Times New Roman" panose="02020603050405020304" pitchFamily="18" charset="0"/>
              </a:rPr>
              <a:t>，同时放出</a:t>
            </a:r>
            <a:r>
              <a:rPr lang="en-US" altLang="zh-CN" sz="2800" dirty="0">
                <a:solidFill>
                  <a:srgbClr val="0000FF"/>
                </a:solidFill>
                <a:latin typeface="Times New Roman" panose="02020603050405020304" pitchFamily="18" charset="0"/>
                <a:cs typeface="Times New Roman" panose="02020603050405020304" pitchFamily="18" charset="0"/>
              </a:rPr>
              <a:t>NH</a:t>
            </a:r>
            <a:r>
              <a:rPr lang="en-US" altLang="zh-CN" sz="2800" baseline="-25000" dirty="0">
                <a:solidFill>
                  <a:srgbClr val="0000FF"/>
                </a:solidFill>
                <a:latin typeface="Times New Roman" panose="02020603050405020304" pitchFamily="18" charset="0"/>
                <a:cs typeface="Times New Roman" panose="02020603050405020304" pitchFamily="18" charset="0"/>
              </a:rPr>
              <a:t>3</a:t>
            </a:r>
            <a:r>
              <a:rPr lang="zh-CN" altLang="zh-CN" sz="2800" dirty="0">
                <a:solidFill>
                  <a:srgbClr val="0000FF"/>
                </a:solidFill>
                <a:latin typeface="Times New Roman" panose="02020603050405020304" pitchFamily="18" charset="0"/>
                <a:cs typeface="Times New Roman" panose="02020603050405020304" pitchFamily="18" charset="0"/>
              </a:rPr>
              <a:t>，该反应的离子方程式</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a:solidFill>
                  <a:srgbClr val="0000FF"/>
                </a:solidFill>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_______________________________________</a:t>
            </a:r>
            <a:r>
              <a:rPr lang="zh-CN" altLang="zh-CN" sz="2800" dirty="0" smtClean="0">
                <a:latin typeface="Times New Roman" panose="02020603050405020304" pitchFamily="18" charset="0"/>
                <a:cs typeface="Times New Roman" panose="02020603050405020304" pitchFamily="18" charset="0"/>
              </a:rPr>
              <a:t>。</a:t>
            </a:r>
            <a:endParaRPr lang="zh-CN" altLang="zh-CN" sz="2800" dirty="0">
              <a:latin typeface="Times New Roman" panose="02020603050405020304" pitchFamily="18" charset="0"/>
              <a:cs typeface="Times New Roman" panose="02020603050405020304" pitchFamily="18" charset="0"/>
            </a:endParaRPr>
          </a:p>
        </p:txBody>
      </p:sp>
      <p:sp>
        <p:nvSpPr>
          <p:cNvPr id="3" name="矩形 2"/>
          <p:cNvSpPr/>
          <p:nvPr/>
        </p:nvSpPr>
        <p:spPr>
          <a:xfrm>
            <a:off x="46534" y="4221882"/>
            <a:ext cx="11953328" cy="203132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河南高考模拟</a:t>
            </a:r>
            <a:r>
              <a:rPr lang="en-US"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为了研究所制得的漂白粉的化学性质，</a:t>
            </a:r>
            <a:r>
              <a:rPr lang="zh-CN" altLang="zh-CN" sz="2800" dirty="0">
                <a:solidFill>
                  <a:srgbClr val="0000FF"/>
                </a:solidFill>
                <a:latin typeface="Times New Roman" panose="02020603050405020304" pitchFamily="18" charset="0"/>
                <a:cs typeface="Times New Roman" panose="02020603050405020304" pitchFamily="18" charset="0"/>
              </a:rPr>
              <a:t>某同学把少量漂白粉投入淡绿色的</a:t>
            </a:r>
            <a:r>
              <a:rPr lang="en-US" altLang="zh-CN" sz="2800" dirty="0">
                <a:solidFill>
                  <a:srgbClr val="0000FF"/>
                </a:solidFill>
                <a:latin typeface="Times New Roman" panose="02020603050405020304" pitchFamily="18" charset="0"/>
                <a:cs typeface="Times New Roman" panose="02020603050405020304" pitchFamily="18" charset="0"/>
              </a:rPr>
              <a:t>FeCl</a:t>
            </a:r>
            <a:r>
              <a:rPr lang="en-US" altLang="zh-CN" sz="2800" baseline="-25000" dirty="0">
                <a:solidFill>
                  <a:srgbClr val="0000FF"/>
                </a:solidFill>
                <a:latin typeface="Times New Roman" panose="02020603050405020304" pitchFamily="18" charset="0"/>
                <a:cs typeface="Times New Roman" panose="02020603050405020304" pitchFamily="18" charset="0"/>
              </a:rPr>
              <a:t>2</a:t>
            </a:r>
            <a:r>
              <a:rPr lang="zh-CN" altLang="zh-CN" sz="2800" dirty="0">
                <a:solidFill>
                  <a:srgbClr val="0000FF"/>
                </a:solidFill>
                <a:latin typeface="Times New Roman" panose="02020603050405020304" pitchFamily="18" charset="0"/>
                <a:cs typeface="Times New Roman" panose="02020603050405020304" pitchFamily="18" charset="0"/>
              </a:rPr>
              <a:t>溶液中，溶液变成棕黄色，且有红褐色沉淀生成，反应的离子方程式为</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___________</a:t>
            </a:r>
            <a:r>
              <a:rPr lang="zh-CN" altLang="zh-CN" sz="2800" dirty="0">
                <a:latin typeface="Times New Roman" panose="02020603050405020304" pitchFamily="18" charset="0"/>
                <a:cs typeface="Times New Roman" panose="02020603050405020304" pitchFamily="18" charset="0"/>
              </a:rPr>
              <a:t>。</a:t>
            </a:r>
          </a:p>
        </p:txBody>
      </p:sp>
      <p:sp>
        <p:nvSpPr>
          <p:cNvPr id="4" name="矩形 3"/>
          <p:cNvSpPr/>
          <p:nvPr/>
        </p:nvSpPr>
        <p:spPr>
          <a:xfrm>
            <a:off x="46534" y="-26590"/>
            <a:ext cx="8012130" cy="690574"/>
          </a:xfrm>
          <a:prstGeom prst="rect">
            <a:avLst/>
          </a:prstGeom>
        </p:spPr>
        <p:txBody>
          <a:bodyPr wrap="none">
            <a:spAutoFit/>
          </a:bodyPr>
          <a:lstStyle/>
          <a:p>
            <a:pPr algn="just">
              <a:lnSpc>
                <a:spcPts val="5500"/>
              </a:lnSpc>
              <a:spcAft>
                <a:spcPts val="0"/>
              </a:spcAft>
            </a:pPr>
            <a:r>
              <a:rPr lang="zh-CN" altLang="zh-CN" sz="3200" b="1" kern="100" dirty="0">
                <a:solidFill>
                  <a:srgbClr val="0000FF"/>
                </a:solidFill>
                <a:latin typeface="Times New Roman"/>
                <a:cs typeface="Times New Roman"/>
              </a:rPr>
              <a:t>题组四　信息型氧化还原反应方程式的书写</a:t>
            </a:r>
            <a:endParaRPr lang="zh-CN" altLang="zh-CN" sz="1100" kern="100" dirty="0">
              <a:latin typeface="宋体"/>
              <a:cs typeface="Courier New"/>
            </a:endParaRPr>
          </a:p>
        </p:txBody>
      </p:sp>
      <p:sp>
        <p:nvSpPr>
          <p:cNvPr id="5" name="矩形 4"/>
          <p:cNvSpPr/>
          <p:nvPr/>
        </p:nvSpPr>
        <p:spPr>
          <a:xfrm>
            <a:off x="7638196" y="108715"/>
            <a:ext cx="2646878"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（补充练习）</a:t>
            </a:r>
            <a:endParaRPr lang="zh-CN" altLang="en-US" sz="3200" b="1" dirty="0"/>
          </a:p>
        </p:txBody>
      </p:sp>
      <p:sp>
        <p:nvSpPr>
          <p:cNvPr id="6" name="矩形 5"/>
          <p:cNvSpPr/>
          <p:nvPr/>
        </p:nvSpPr>
        <p:spPr>
          <a:xfrm>
            <a:off x="5231110" y="3277067"/>
            <a:ext cx="6442789"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CN</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O==NH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200" b="1" dirty="0">
                <a:solidFill>
                  <a:srgbClr val="FF0000"/>
                </a:solidFill>
                <a:latin typeface="Times New Roman" panose="02020603050405020304" pitchFamily="18" charset="0"/>
                <a:cs typeface="Times New Roman" panose="02020603050405020304" pitchFamily="18" charset="0"/>
              </a:rPr>
              <a:t>↑+HCO</a:t>
            </a:r>
            <a:r>
              <a:rPr lang="en-US" altLang="zh-CN" sz="3200" b="1" baseline="-25000" dirty="0">
                <a:solidFill>
                  <a:srgbClr val="FF0000"/>
                </a:solidFill>
                <a:latin typeface="Times New Roman" panose="02020603050405020304" pitchFamily="18" charset="0"/>
                <a:cs typeface="Times New Roman" panose="02020603050405020304" pitchFamily="18" charset="0"/>
              </a:rPr>
              <a:t>3</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3142878" y="5581526"/>
            <a:ext cx="8352928"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6Fe</a:t>
            </a:r>
            <a:r>
              <a:rPr lang="en-US" altLang="zh-CN" sz="2800" b="1" baseline="30000" dirty="0">
                <a:solidFill>
                  <a:srgbClr val="FF0000"/>
                </a:solidFill>
                <a:latin typeface="Times New Roman" panose="02020603050405020304" pitchFamily="18" charset="0"/>
                <a:cs typeface="Times New Roman" panose="02020603050405020304" pitchFamily="18" charset="0"/>
              </a:rPr>
              <a:t>2</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3ClO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O===2Fe(OH)</a:t>
            </a:r>
            <a:r>
              <a:rPr lang="en-US" altLang="zh-CN" sz="2800" b="1" baseline="-25000" dirty="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4Fe</a:t>
            </a:r>
            <a:r>
              <a:rPr lang="en-US" altLang="zh-CN" sz="2800" b="1" baseline="30000" dirty="0">
                <a:solidFill>
                  <a:srgbClr val="FF0000"/>
                </a:solidFill>
                <a:latin typeface="Times New Roman" panose="02020603050405020304" pitchFamily="18" charset="0"/>
                <a:cs typeface="Times New Roman" panose="02020603050405020304" pitchFamily="18" charset="0"/>
              </a:rPr>
              <a:t>3</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
        <p:nvSpPr>
          <p:cNvPr id="8" name="矩形 7"/>
          <p:cNvSpPr/>
          <p:nvPr/>
        </p:nvSpPr>
        <p:spPr>
          <a:xfrm>
            <a:off x="2998862" y="6098282"/>
            <a:ext cx="8784976"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OH</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O===Fe(OH)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3</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8494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bwMode="auto">
          <a:xfrm>
            <a:off x="1786301" y="-11575"/>
            <a:ext cx="1933969"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smtClean="0">
                <a:solidFill>
                  <a:schemeClr val="bg1"/>
                </a:solidFill>
                <a:latin typeface="+mj-ea"/>
                <a:ea typeface="+mj-ea"/>
                <a:cs typeface="+mn-cs"/>
              </a:rPr>
              <a:t>解题技巧</a:t>
            </a:r>
            <a:endParaRPr lang="zh-CN" altLang="en-US" sz="3200" b="1" dirty="0">
              <a:solidFill>
                <a:schemeClr val="bg1"/>
              </a:solidFill>
              <a:latin typeface="+mj-ea"/>
              <a:ea typeface="+mj-ea"/>
              <a:cs typeface="+mn-cs"/>
            </a:endParaRPr>
          </a:p>
        </p:txBody>
      </p:sp>
      <p:sp>
        <p:nvSpPr>
          <p:cNvPr id="4" name="矩形 3"/>
          <p:cNvSpPr/>
          <p:nvPr/>
        </p:nvSpPr>
        <p:spPr>
          <a:xfrm>
            <a:off x="172116" y="595774"/>
            <a:ext cx="11805036" cy="5968301"/>
          </a:xfrm>
          <a:prstGeom prst="rect">
            <a:avLst/>
          </a:prstGeom>
        </p:spPr>
        <p:txBody>
          <a:bodyPr>
            <a:spAutoFit/>
          </a:bodyPr>
          <a:lstStyle/>
          <a:p>
            <a:pPr algn="ctr">
              <a:lnSpc>
                <a:spcPts val="55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配平的基本技能</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全变从左边配：氧化剂、还原剂中某元素化合价全变的，一般从左边反应物着手配平。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自变从右边配：自身氧化还原反应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包括分解、歧化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一般从右边着手配平。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缺项配平法：先将得失电子数配平，再观察两边电荷。若反应物这边缺正电荷，一般加</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，生成物一边加水；若反应物这边缺负电荷，一般加</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，生成物一边加水，然后进行两边电荷数配平。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当方程式中有多个缺项时，应根据化合价的变化找准氧化剂、还原剂、氧化产物、还原产物</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0812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762" y="6664324"/>
            <a:ext cx="12195175" cy="193675"/>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defTabSz="1219140" fontAlgn="auto">
              <a:lnSpc>
                <a:spcPct val="150000"/>
              </a:lnSpc>
              <a:spcBef>
                <a:spcPts val="0"/>
              </a:spcBef>
              <a:spcAft>
                <a:spcPts val="0"/>
              </a:spcAft>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15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278"/>
          <a:stretch/>
        </p:blipFill>
        <p:spPr bwMode="auto">
          <a:xfrm>
            <a:off x="3922266" y="2672861"/>
            <a:ext cx="8099835" cy="126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769"/>
          <a:stretch/>
        </p:blipFill>
        <p:spPr bwMode="auto">
          <a:xfrm>
            <a:off x="3684003" y="4149874"/>
            <a:ext cx="8459875" cy="12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1"/>
          <p:cNvSpPr txBox="1"/>
          <p:nvPr/>
        </p:nvSpPr>
        <p:spPr>
          <a:xfrm>
            <a:off x="209586" y="170866"/>
            <a:ext cx="8837948" cy="633187"/>
          </a:xfrm>
          <a:prstGeom prst="rect">
            <a:avLst/>
          </a:prstGeom>
          <a:noFill/>
        </p:spPr>
        <p:txBody>
          <a:bodyPr wrap="square" anchor="ctr">
            <a:spAutoFit/>
          </a:bodyPr>
          <a:lstStyle/>
          <a:p>
            <a:pPr defTabSz="1219140" fontAlgn="auto">
              <a:lnSpc>
                <a:spcPct val="120000"/>
              </a:lnSpc>
              <a:spcBef>
                <a:spcPts val="0"/>
              </a:spcBef>
              <a:spcAft>
                <a:spcPts val="0"/>
              </a:spcAft>
              <a:defRPr/>
            </a:pPr>
            <a:r>
              <a:rPr lang="zh-CN" altLang="en-US" sz="3200" b="1" dirty="0" smtClean="0">
                <a:solidFill>
                  <a:srgbClr val="0000FF"/>
                </a:solidFill>
                <a:latin typeface="+mj-ea"/>
                <a:ea typeface="+mj-ea"/>
              </a:rPr>
              <a:t>补充讲解：</a:t>
            </a:r>
            <a:r>
              <a:rPr lang="zh-CN" altLang="zh-CN" sz="3200" b="1" dirty="0" smtClean="0">
                <a:solidFill>
                  <a:srgbClr val="0000FF"/>
                </a:solidFill>
                <a:latin typeface="+mj-ea"/>
                <a:ea typeface="+mj-ea"/>
              </a:rPr>
              <a:t>基于</a:t>
            </a:r>
            <a:r>
              <a:rPr lang="en-US" altLang="zh-CN" sz="3200" b="1" dirty="0" smtClean="0">
                <a:solidFill>
                  <a:srgbClr val="0000FF"/>
                </a:solidFill>
                <a:latin typeface="+mj-ea"/>
                <a:ea typeface="+mj-ea"/>
              </a:rPr>
              <a:t>“</a:t>
            </a:r>
            <a:r>
              <a:rPr lang="zh-CN" altLang="en-US" sz="3200" b="1" dirty="0" smtClean="0">
                <a:solidFill>
                  <a:srgbClr val="0000FF"/>
                </a:solidFill>
                <a:latin typeface="+mj-ea"/>
                <a:ea typeface="+mj-ea"/>
              </a:rPr>
              <a:t>单</a:t>
            </a:r>
            <a:r>
              <a:rPr lang="zh-CN" altLang="zh-CN" sz="3200" b="1" dirty="0" smtClean="0">
                <a:solidFill>
                  <a:srgbClr val="0000FF"/>
                </a:solidFill>
                <a:latin typeface="+mj-ea"/>
                <a:ea typeface="+mj-ea"/>
              </a:rPr>
              <a:t>线</a:t>
            </a:r>
            <a:r>
              <a:rPr lang="zh-CN" altLang="zh-CN" sz="3200" b="1" dirty="0">
                <a:solidFill>
                  <a:srgbClr val="0000FF"/>
                </a:solidFill>
                <a:latin typeface="+mj-ea"/>
                <a:ea typeface="+mj-ea"/>
              </a:rPr>
              <a:t>桥</a:t>
            </a:r>
            <a:r>
              <a:rPr lang="en-US" altLang="zh-CN" sz="3200" b="1" dirty="0">
                <a:solidFill>
                  <a:srgbClr val="0000FF"/>
                </a:solidFill>
                <a:latin typeface="+mj-ea"/>
                <a:ea typeface="+mj-ea"/>
              </a:rPr>
              <a:t>”</a:t>
            </a:r>
            <a:r>
              <a:rPr lang="zh-CN" altLang="zh-CN" sz="3200" b="1" dirty="0" smtClean="0">
                <a:solidFill>
                  <a:srgbClr val="0000FF"/>
                </a:solidFill>
                <a:latin typeface="+mj-ea"/>
                <a:ea typeface="+mj-ea"/>
              </a:rPr>
              <a:t>理解氧化还原反应</a:t>
            </a:r>
            <a:endParaRPr lang="zh-CN" altLang="zh-CN" sz="3200" b="1" dirty="0">
              <a:solidFill>
                <a:srgbClr val="0000FF"/>
              </a:solidFill>
              <a:latin typeface="+mj-ea"/>
              <a:ea typeface="+mj-ea"/>
            </a:endParaRPr>
          </a:p>
        </p:txBody>
      </p:sp>
      <p:sp>
        <p:nvSpPr>
          <p:cNvPr id="43" name="矩形 42"/>
          <p:cNvSpPr/>
          <p:nvPr/>
        </p:nvSpPr>
        <p:spPr>
          <a:xfrm>
            <a:off x="398194" y="909514"/>
            <a:ext cx="5480988"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rPr>
              <a:t>1.</a:t>
            </a:r>
            <a:r>
              <a:rPr lang="zh-CN" altLang="en-US" sz="2800" b="1" kern="100" dirty="0" smtClean="0">
                <a:solidFill>
                  <a:srgbClr val="FF0000"/>
                </a:solidFill>
                <a:latin typeface="Times New Roman"/>
                <a:ea typeface="华文细黑"/>
              </a:rPr>
              <a:t>还原剂给电子，氧化剂得电子；</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电子由还原剂指向氧化剂；</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3.</a:t>
            </a:r>
            <a:r>
              <a:rPr lang="zh-CN" altLang="en-US" sz="2800" b="1" kern="100" dirty="0" smtClean="0">
                <a:solidFill>
                  <a:srgbClr val="FF0000"/>
                </a:solidFill>
                <a:latin typeface="Times New Roman"/>
                <a:ea typeface="华文细黑"/>
              </a:rPr>
              <a:t>歧化反应，电子自身转移；</a:t>
            </a:r>
            <a:endParaRPr lang="en-US" altLang="zh-CN" sz="2800" b="1" kern="100" dirty="0" smtClean="0">
              <a:solidFill>
                <a:srgbClr val="0000FF"/>
              </a:solidFill>
              <a:latin typeface="Times New Roman"/>
              <a:ea typeface="华文细黑"/>
            </a:endParaRPr>
          </a:p>
        </p:txBody>
      </p:sp>
      <p:sp>
        <p:nvSpPr>
          <p:cNvPr id="44" name="矩形 43"/>
          <p:cNvSpPr/>
          <p:nvPr/>
        </p:nvSpPr>
        <p:spPr>
          <a:xfrm>
            <a:off x="6167214" y="1989634"/>
            <a:ext cx="5256584" cy="646331"/>
          </a:xfrm>
          <a:prstGeom prst="rect">
            <a:avLst/>
          </a:prstGeom>
        </p:spPr>
        <p:txBody>
          <a:bodyPr wrap="square">
            <a:spAutoFit/>
          </a:bodyPr>
          <a:lstStyle/>
          <a:p>
            <a:pPr>
              <a:defRPr/>
            </a:pPr>
            <a:r>
              <a:rPr lang="en-US" altLang="zh-CN" sz="3600" kern="100" dirty="0" smtClean="0">
                <a:latin typeface="Times New Roman"/>
                <a:ea typeface="华文细黑"/>
                <a:cs typeface="Times New Roman"/>
              </a:rPr>
              <a:t>2H</a:t>
            </a:r>
            <a:r>
              <a:rPr lang="en-US" altLang="zh-CN" sz="3600" kern="100" baseline="-25000" dirty="0" smtClean="0">
                <a:latin typeface="Times New Roman"/>
                <a:ea typeface="华文细黑"/>
                <a:cs typeface="Times New Roman"/>
              </a:rPr>
              <a:t>2</a:t>
            </a:r>
            <a:r>
              <a:rPr lang="en-US" altLang="zh-CN" sz="3600" kern="100" dirty="0" smtClean="0">
                <a:latin typeface="Times New Roman"/>
                <a:ea typeface="华文细黑"/>
                <a:cs typeface="Times New Roman"/>
              </a:rPr>
              <a:t>S + SO</a:t>
            </a:r>
            <a:r>
              <a:rPr lang="en-US" altLang="zh-CN" sz="3600" kern="100" baseline="-25000" dirty="0" smtClean="0">
                <a:latin typeface="Times New Roman"/>
                <a:ea typeface="华文细黑"/>
                <a:cs typeface="Times New Roman"/>
              </a:rPr>
              <a:t>2</a:t>
            </a:r>
            <a:r>
              <a:rPr lang="en-US" altLang="zh-CN" sz="3600" kern="100" baseline="30000" dirty="0" smtClean="0">
                <a:latin typeface="Times New Roman"/>
                <a:ea typeface="华文细黑"/>
                <a:cs typeface="Courier New"/>
              </a:rPr>
              <a:t> </a:t>
            </a:r>
            <a:r>
              <a:rPr lang="en-US" altLang="zh-CN" sz="3600" kern="100" spc="-80" dirty="0" smtClean="0">
                <a:latin typeface="Times New Roman"/>
                <a:ea typeface="华文细黑"/>
                <a:cs typeface="Courier New"/>
              </a:rPr>
              <a:t>=</a:t>
            </a:r>
            <a:r>
              <a:rPr lang="en-US" altLang="zh-CN" sz="3600" kern="100" dirty="0" smtClean="0">
                <a:latin typeface="Times New Roman"/>
                <a:ea typeface="华文细黑"/>
                <a:cs typeface="Courier New"/>
              </a:rPr>
              <a:t>= 3S + 2H</a:t>
            </a:r>
            <a:r>
              <a:rPr lang="en-US" altLang="zh-CN" sz="3600" kern="100" baseline="-25000" dirty="0" smtClean="0">
                <a:latin typeface="Times New Roman"/>
                <a:ea typeface="华文细黑"/>
                <a:cs typeface="Courier New"/>
              </a:rPr>
              <a:t>2</a:t>
            </a:r>
            <a:r>
              <a:rPr lang="en-US" altLang="zh-CN" sz="3600" kern="100" dirty="0" smtClean="0">
                <a:latin typeface="Times New Roman"/>
                <a:ea typeface="华文细黑"/>
                <a:cs typeface="Courier New"/>
              </a:rPr>
              <a:t>O</a:t>
            </a:r>
            <a:endParaRPr lang="zh-CN" altLang="en-US" sz="3600" dirty="0"/>
          </a:p>
        </p:txBody>
      </p:sp>
      <p:grpSp>
        <p:nvGrpSpPr>
          <p:cNvPr id="32" name="组合 31"/>
          <p:cNvGrpSpPr/>
          <p:nvPr/>
        </p:nvGrpSpPr>
        <p:grpSpPr>
          <a:xfrm>
            <a:off x="7077620" y="1666662"/>
            <a:ext cx="792000" cy="432048"/>
            <a:chOff x="7077620" y="1666662"/>
            <a:chExt cx="792000" cy="432048"/>
          </a:xfrm>
        </p:grpSpPr>
        <p:cxnSp>
          <p:nvCxnSpPr>
            <p:cNvPr id="11" name="直接连接符 10"/>
            <p:cNvCxnSpPr/>
            <p:nvPr/>
          </p:nvCxnSpPr>
          <p:spPr>
            <a:xfrm flipV="1">
              <a:off x="7077620" y="1666662"/>
              <a:ext cx="0" cy="4320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77620" y="1666662"/>
              <a:ext cx="792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a:off x="7863140" y="1666662"/>
            <a:ext cx="0" cy="432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48458" y="1125538"/>
            <a:ext cx="708848" cy="584775"/>
          </a:xfrm>
          <a:prstGeom prst="rect">
            <a:avLst/>
          </a:prstGeom>
          <a:noFill/>
        </p:spPr>
        <p:txBody>
          <a:bodyPr wrap="none" rtlCol="0">
            <a:spAutoFit/>
          </a:bodyPr>
          <a:lstStyle/>
          <a:p>
            <a:r>
              <a:rPr lang="en-US" altLang="zh-CN" sz="3200" dirty="0" smtClean="0">
                <a:solidFill>
                  <a:srgbClr val="FF0000"/>
                </a:solidFill>
                <a:latin typeface="Times New Roman" panose="02020603050405020304" pitchFamily="18" charset="0"/>
                <a:cs typeface="Times New Roman" panose="02020603050405020304" pitchFamily="18" charset="0"/>
              </a:rPr>
              <a:t>4e-</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4295006" y="6013371"/>
            <a:ext cx="7727095" cy="584775"/>
            <a:chOff x="1310959" y="3055674"/>
            <a:chExt cx="7848872" cy="584775"/>
          </a:xfrm>
        </p:grpSpPr>
        <p:sp>
          <p:nvSpPr>
            <p:cNvPr id="14" name="矩形 13"/>
            <p:cNvSpPr/>
            <p:nvPr/>
          </p:nvSpPr>
          <p:spPr>
            <a:xfrm>
              <a:off x="1310959" y="3055674"/>
              <a:ext cx="7848872" cy="584775"/>
            </a:xfrm>
            <a:prstGeom prst="rect">
              <a:avLst/>
            </a:prstGeom>
          </p:spPr>
          <p:txBody>
            <a:bodyPr wrap="square">
              <a:spAutoFit/>
            </a:bodyPr>
            <a:lstStyle/>
            <a:p>
              <a:r>
                <a:rPr lang="en-US" altLang="zh-CN" sz="3200" kern="100" dirty="0" smtClean="0">
                  <a:latin typeface="Times New Roman"/>
                  <a:ea typeface="华文细黑"/>
                  <a:cs typeface="Courier New"/>
                </a:rPr>
                <a:t>3Cl</a:t>
              </a:r>
              <a:r>
                <a:rPr lang="en-US" altLang="zh-CN" sz="3200" kern="100" baseline="-25000" dirty="0" smtClean="0">
                  <a:latin typeface="Times New Roman"/>
                  <a:ea typeface="华文细黑"/>
                  <a:cs typeface="Courier New"/>
                </a:rPr>
                <a:t>2</a:t>
              </a:r>
              <a:r>
                <a:rPr lang="zh-CN" altLang="zh-CN" sz="3200" kern="100" dirty="0" smtClean="0">
                  <a:latin typeface="Times New Roman"/>
                  <a:ea typeface="华文细黑"/>
                  <a:cs typeface="Times New Roman"/>
                </a:rPr>
                <a:t>＋</a:t>
              </a:r>
              <a:r>
                <a:rPr lang="en-US" altLang="zh-CN" sz="3200" kern="100" dirty="0" smtClean="0">
                  <a:latin typeface="Times New Roman"/>
                  <a:ea typeface="华文细黑"/>
                  <a:cs typeface="Courier New"/>
                </a:rPr>
                <a:t>6NaOH</a:t>
              </a:r>
              <a:r>
                <a:rPr lang="en-US" altLang="zh-CN" sz="3200" kern="100" spc="-80" dirty="0" smtClean="0">
                  <a:latin typeface="Times New Roman"/>
                  <a:ea typeface="华文细黑"/>
                  <a:cs typeface="Courier New"/>
                </a:rPr>
                <a:t>==</a:t>
              </a:r>
              <a:r>
                <a:rPr lang="en-US" altLang="zh-CN" sz="3200" kern="100" dirty="0" smtClean="0">
                  <a:latin typeface="Times New Roman"/>
                  <a:ea typeface="华文细黑"/>
                  <a:cs typeface="Courier New"/>
                </a:rPr>
                <a:t>=5NaCl</a:t>
              </a:r>
              <a:r>
                <a:rPr lang="zh-CN" altLang="zh-CN" sz="3200" kern="100" dirty="0" smtClean="0">
                  <a:latin typeface="Times New Roman"/>
                  <a:ea typeface="华文细黑"/>
                  <a:cs typeface="Times New Roman"/>
                </a:rPr>
                <a:t>＋</a:t>
              </a:r>
              <a:r>
                <a:rPr lang="en-US" altLang="zh-CN" sz="3200" kern="100" dirty="0" smtClean="0">
                  <a:latin typeface="Times New Roman"/>
                  <a:ea typeface="华文细黑"/>
                  <a:cs typeface="Courier New"/>
                </a:rPr>
                <a:t>1NaClO</a:t>
              </a:r>
              <a:r>
                <a:rPr lang="en-US" altLang="zh-CN" sz="3200" kern="100" baseline="-25000" dirty="0" smtClean="0">
                  <a:latin typeface="Times New Roman"/>
                  <a:ea typeface="华文细黑"/>
                  <a:cs typeface="Courier New"/>
                </a:rPr>
                <a:t>3</a:t>
              </a:r>
              <a:r>
                <a:rPr lang="zh-CN" altLang="zh-CN" sz="3200" kern="100" dirty="0" smtClean="0">
                  <a:latin typeface="Times New Roman"/>
                  <a:ea typeface="华文细黑"/>
                  <a:cs typeface="Times New Roman"/>
                </a:rPr>
                <a:t>＋</a:t>
              </a:r>
              <a:r>
                <a:rPr lang="en-US" altLang="zh-CN" sz="3200" kern="100" dirty="0" smtClean="0">
                  <a:latin typeface="Times New Roman"/>
                  <a:ea typeface="华文细黑"/>
                  <a:cs typeface="Courier New"/>
                </a:rPr>
                <a:t>3H</a:t>
              </a:r>
              <a:r>
                <a:rPr lang="en-US" altLang="zh-CN" sz="3200" kern="100" baseline="-25000" dirty="0" smtClean="0">
                  <a:latin typeface="Times New Roman"/>
                  <a:ea typeface="华文细黑"/>
                  <a:cs typeface="Courier New"/>
                </a:rPr>
                <a:t>2</a:t>
              </a:r>
              <a:r>
                <a:rPr lang="en-US" altLang="zh-CN" sz="3200" kern="100" dirty="0" smtClean="0">
                  <a:latin typeface="Times New Roman"/>
                  <a:ea typeface="华文细黑"/>
                  <a:cs typeface="Courier New"/>
                </a:rPr>
                <a:t>O</a:t>
              </a:r>
              <a:endParaRPr lang="zh-CN" altLang="en-US" sz="3200" dirty="0"/>
            </a:p>
          </p:txBody>
        </p:sp>
        <p:sp>
          <p:nvSpPr>
            <p:cNvPr id="15" name="等腰三角形 14"/>
            <p:cNvSpPr/>
            <p:nvPr/>
          </p:nvSpPr>
          <p:spPr>
            <a:xfrm>
              <a:off x="3969990" y="3075503"/>
              <a:ext cx="301805" cy="18349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4525298" y="5836915"/>
            <a:ext cx="405080" cy="288032"/>
            <a:chOff x="4525298" y="5836915"/>
            <a:chExt cx="405080" cy="288032"/>
          </a:xfrm>
        </p:grpSpPr>
        <p:cxnSp>
          <p:nvCxnSpPr>
            <p:cNvPr id="19" name="直接连接符 18"/>
            <p:cNvCxnSpPr/>
            <p:nvPr/>
          </p:nvCxnSpPr>
          <p:spPr>
            <a:xfrm flipH="1">
              <a:off x="4543852" y="5843955"/>
              <a:ext cx="38652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525298" y="5836915"/>
              <a:ext cx="405080" cy="288032"/>
              <a:chOff x="4525298" y="5836915"/>
              <a:chExt cx="405080" cy="288032"/>
            </a:xfrm>
          </p:grpSpPr>
          <p:cxnSp>
            <p:nvCxnSpPr>
              <p:cNvPr id="3" name="直接连接符 2"/>
              <p:cNvCxnSpPr/>
              <p:nvPr/>
            </p:nvCxnSpPr>
            <p:spPr>
              <a:xfrm flipH="1" flipV="1">
                <a:off x="4525298" y="5836915"/>
                <a:ext cx="144016" cy="2880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4737115" y="5836915"/>
                <a:ext cx="193263" cy="28803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3" name="TextBox 22"/>
          <p:cNvSpPr txBox="1"/>
          <p:nvPr/>
        </p:nvSpPr>
        <p:spPr>
          <a:xfrm>
            <a:off x="4405114" y="5302002"/>
            <a:ext cx="708848" cy="584775"/>
          </a:xfrm>
          <a:prstGeom prst="rect">
            <a:avLst/>
          </a:prstGeom>
          <a:noFill/>
        </p:spPr>
        <p:txBody>
          <a:bodyPr wrap="none" rtlCol="0">
            <a:spAutoFit/>
          </a:bodyPr>
          <a:lstStyle/>
          <a:p>
            <a:r>
              <a:rPr lang="en-US" altLang="zh-CN" sz="3200" dirty="0" smtClean="0">
                <a:solidFill>
                  <a:srgbClr val="FF0000"/>
                </a:solidFill>
                <a:latin typeface="Times New Roman" panose="02020603050405020304" pitchFamily="18" charset="0"/>
                <a:cs typeface="Times New Roman" panose="02020603050405020304" pitchFamily="18" charset="0"/>
              </a:rPr>
              <a:t>5e-</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64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1000"/>
                                        <p:tgtEl>
                                          <p:spTgt spid="43">
                                            <p:txEl>
                                              <p:pRg st="0" end="0"/>
                                            </p:txEl>
                                          </p:spTgt>
                                        </p:tgtEl>
                                      </p:cBhvr>
                                    </p:animEffect>
                                    <p:anim calcmode="lin" valueType="num">
                                      <p:cBhvr>
                                        <p:cTn id="8"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
                                            <p:txEl>
                                              <p:pRg st="1" end="1"/>
                                            </p:txEl>
                                          </p:spTgt>
                                        </p:tgtEl>
                                        <p:attrNameLst>
                                          <p:attrName>style.visibility</p:attrName>
                                        </p:attrNameLst>
                                      </p:cBhvr>
                                      <p:to>
                                        <p:strVal val="visible"/>
                                      </p:to>
                                    </p:set>
                                    <p:animEffect transition="in" filter="fade">
                                      <p:cBhvr>
                                        <p:cTn id="14" dur="1000"/>
                                        <p:tgtEl>
                                          <p:spTgt spid="43">
                                            <p:txEl>
                                              <p:pRg st="1" end="1"/>
                                            </p:txEl>
                                          </p:spTgt>
                                        </p:tgtEl>
                                      </p:cBhvr>
                                    </p:animEffect>
                                    <p:anim calcmode="lin" valueType="num">
                                      <p:cBhvr>
                                        <p:cTn id="15"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
                                            <p:txEl>
                                              <p:pRg st="2" end="2"/>
                                            </p:txEl>
                                          </p:spTgt>
                                        </p:tgtEl>
                                        <p:attrNameLst>
                                          <p:attrName>style.visibility</p:attrName>
                                        </p:attrNameLst>
                                      </p:cBhvr>
                                      <p:to>
                                        <p:strVal val="visible"/>
                                      </p:to>
                                    </p:set>
                                    <p:animEffect transition="in" filter="fade">
                                      <p:cBhvr>
                                        <p:cTn id="21" dur="1000"/>
                                        <p:tgtEl>
                                          <p:spTgt spid="43">
                                            <p:txEl>
                                              <p:pRg st="2" end="2"/>
                                            </p:txEl>
                                          </p:spTgt>
                                        </p:tgtEl>
                                      </p:cBhvr>
                                    </p:animEffect>
                                    <p:anim calcmode="lin" valueType="num">
                                      <p:cBhvr>
                                        <p:cTn id="22" dur="10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arn(inVertical)">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1515"/>
                                        </p:tgtEl>
                                        <p:attrNameLst>
                                          <p:attrName>style.visibility</p:attrName>
                                        </p:attrNameLst>
                                      </p:cBhvr>
                                      <p:to>
                                        <p:strVal val="visible"/>
                                      </p:to>
                                    </p:set>
                                    <p:animEffect transition="in" filter="fade">
                                      <p:cBhvr>
                                        <p:cTn id="48" dur="1000"/>
                                        <p:tgtEl>
                                          <p:spTgt spid="21515"/>
                                        </p:tgtEl>
                                      </p:cBhvr>
                                    </p:animEffect>
                                    <p:anim calcmode="lin" valueType="num">
                                      <p:cBhvr>
                                        <p:cTn id="49" dur="1000" fill="hold"/>
                                        <p:tgtEl>
                                          <p:spTgt spid="21515"/>
                                        </p:tgtEl>
                                        <p:attrNameLst>
                                          <p:attrName>ppt_x</p:attrName>
                                        </p:attrNameLst>
                                      </p:cBhvr>
                                      <p:tavLst>
                                        <p:tav tm="0">
                                          <p:val>
                                            <p:strVal val="#ppt_x"/>
                                          </p:val>
                                        </p:tav>
                                        <p:tav tm="100000">
                                          <p:val>
                                            <p:strVal val="#ppt_x"/>
                                          </p:val>
                                        </p:tav>
                                      </p:tavLst>
                                    </p:anim>
                                    <p:anim calcmode="lin" valueType="num">
                                      <p:cBhvr>
                                        <p:cTn id="50" dur="1000" fill="hold"/>
                                        <p:tgtEl>
                                          <p:spTgt spid="215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1516"/>
                                        </p:tgtEl>
                                        <p:attrNameLst>
                                          <p:attrName>style.visibility</p:attrName>
                                        </p:attrNameLst>
                                      </p:cBhvr>
                                      <p:to>
                                        <p:strVal val="visible"/>
                                      </p:to>
                                    </p:set>
                                    <p:animEffect transition="in" filter="fade">
                                      <p:cBhvr>
                                        <p:cTn id="55" dur="1000"/>
                                        <p:tgtEl>
                                          <p:spTgt spid="21516"/>
                                        </p:tgtEl>
                                      </p:cBhvr>
                                    </p:animEffect>
                                    <p:anim calcmode="lin" valueType="num">
                                      <p:cBhvr>
                                        <p:cTn id="56" dur="1000" fill="hold"/>
                                        <p:tgtEl>
                                          <p:spTgt spid="21516"/>
                                        </p:tgtEl>
                                        <p:attrNameLst>
                                          <p:attrName>ppt_x</p:attrName>
                                        </p:attrNameLst>
                                      </p:cBhvr>
                                      <p:tavLst>
                                        <p:tav tm="0">
                                          <p:val>
                                            <p:strVal val="#ppt_x"/>
                                          </p:val>
                                        </p:tav>
                                        <p:tav tm="100000">
                                          <p:val>
                                            <p:strVal val="#ppt_x"/>
                                          </p:val>
                                        </p:tav>
                                      </p:tavLst>
                                    </p:anim>
                                    <p:anim calcmode="lin" valueType="num">
                                      <p:cBhvr>
                                        <p:cTn id="57" dur="1000" fill="hold"/>
                                        <p:tgtEl>
                                          <p:spTgt spid="2151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down)">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barn(inVertical)">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8"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65675" y="2322568"/>
            <a:ext cx="10859063"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考点二　电子守恒思想在氧</a:t>
            </a:r>
            <a:r>
              <a:rPr lang="zh-CN" altLang="zh-CN" sz="6000" b="1" dirty="0" smtClean="0">
                <a:solidFill>
                  <a:schemeClr val="bg1"/>
                </a:solidFill>
                <a:latin typeface="+mj-ea"/>
                <a:ea typeface="+mj-ea"/>
              </a:rPr>
              <a:t>化</a:t>
            </a:r>
            <a:endParaRPr lang="en-US" altLang="zh-CN" sz="6000" b="1" dirty="0" smtClean="0">
              <a:solidFill>
                <a:schemeClr val="bg1"/>
              </a:solidFill>
              <a:latin typeface="+mj-ea"/>
              <a:ea typeface="+mj-ea"/>
            </a:endParaRPr>
          </a:p>
          <a:p>
            <a:pPr>
              <a:lnSpc>
                <a:spcPct val="120000"/>
              </a:lnSpc>
              <a:defRPr/>
            </a:pP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还原</a:t>
            </a:r>
            <a:r>
              <a:rPr lang="zh-CN" altLang="zh-CN" sz="6000" b="1" dirty="0">
                <a:solidFill>
                  <a:schemeClr val="bg1"/>
                </a:solidFill>
                <a:latin typeface="+mj-ea"/>
                <a:ea typeface="+mj-ea"/>
              </a:rPr>
              <a:t>反应计算中的应用</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94659" y="718542"/>
            <a:ext cx="11436006" cy="380550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对于氧化还原反应的计算，要根据</a:t>
            </a:r>
            <a:r>
              <a:rPr lang="zh-CN" altLang="zh-CN" sz="2800" b="1" kern="100" dirty="0">
                <a:solidFill>
                  <a:srgbClr val="FF0000"/>
                </a:solidFill>
                <a:latin typeface="Times New Roman"/>
                <a:ea typeface="华文细黑"/>
                <a:cs typeface="Times New Roman"/>
              </a:rPr>
              <a:t>氧化还原反应的实质</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反应中氧化剂得到的电子总数与还原剂失去的电子总数相等，即得失电子守恒。利用守恒思想，</a:t>
            </a:r>
            <a:r>
              <a:rPr lang="zh-CN" altLang="zh-CN" sz="2800" kern="100" dirty="0">
                <a:latin typeface="Times New Roman"/>
                <a:ea typeface="华文细黑"/>
                <a:cs typeface="Times New Roman"/>
              </a:rPr>
              <a:t>可以抛开繁琐的反应过程，</a:t>
            </a:r>
            <a:r>
              <a:rPr lang="zh-CN" altLang="zh-CN" sz="2800" b="1" kern="100" dirty="0">
                <a:solidFill>
                  <a:srgbClr val="0000FF"/>
                </a:solidFill>
                <a:latin typeface="Times New Roman"/>
                <a:ea typeface="华文细黑"/>
                <a:cs typeface="Times New Roman"/>
              </a:rPr>
              <a:t>可不写化学方程式，不追究中间反应过程，只要把物质分为初态和终态，</a:t>
            </a:r>
            <a:r>
              <a:rPr lang="zh-CN" altLang="zh-CN" sz="2800" kern="100" dirty="0">
                <a:latin typeface="Times New Roman"/>
                <a:ea typeface="华文细黑"/>
                <a:cs typeface="Times New Roman"/>
              </a:rPr>
              <a:t>从得电子与失电子两个方面进行整体思维，便可迅速获得正确结果。</a:t>
            </a:r>
            <a:endParaRPr lang="zh-CN" altLang="zh-CN" sz="2800" kern="100" dirty="0">
              <a:latin typeface="宋体"/>
              <a:cs typeface="Courier New"/>
            </a:endParaRPr>
          </a:p>
          <a:p>
            <a:pPr algn="just">
              <a:lnSpc>
                <a:spcPct val="150000"/>
              </a:lnSpc>
              <a:spcAft>
                <a:spcPts val="0"/>
              </a:spcAft>
              <a:tabLst>
                <a:tab pos="1890395" algn="l"/>
              </a:tabLst>
            </a:pPr>
            <a:endParaRPr lang="zh-CN" altLang="zh-CN" sz="800" kern="100" dirty="0">
              <a:latin typeface="宋体"/>
              <a:cs typeface="Courier New"/>
            </a:endParaRPr>
          </a:p>
        </p:txBody>
      </p:sp>
    </p:spTree>
    <p:extLst>
      <p:ext uri="{BB962C8B-B14F-4D97-AF65-F5344CB8AC3E}">
        <p14:creationId xmlns:p14="http://schemas.microsoft.com/office/powerpoint/2010/main" val="3499042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390" y="507083"/>
            <a:ext cx="11733225"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6.</a:t>
            </a:r>
            <a:r>
              <a:rPr lang="zh-CN" altLang="zh-CN" sz="2800" kern="100" dirty="0">
                <a:latin typeface="Times New Roman"/>
                <a:ea typeface="华文细黑"/>
                <a:cs typeface="Times New Roman"/>
              </a:rPr>
              <a:t>足量铜与一定量浓硝酸反应，得到硝酸铜溶液和</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的混合气体，将这些气体与</a:t>
            </a:r>
            <a:r>
              <a:rPr lang="en-US" altLang="zh-CN" sz="2800" kern="100" dirty="0">
                <a:latin typeface="Times New Roman"/>
                <a:ea typeface="华文细黑"/>
                <a:cs typeface="Courier New"/>
              </a:rPr>
              <a:t>1.68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混合后通入水中，所有</a:t>
            </a:r>
            <a:r>
              <a:rPr lang="zh-CN" altLang="zh-CN" sz="2800" kern="100" dirty="0" smtClean="0">
                <a:latin typeface="Times New Roman"/>
                <a:ea typeface="华文细黑"/>
                <a:cs typeface="Times New Roman"/>
              </a:rPr>
              <a:t>气体</a:t>
            </a:r>
            <a:r>
              <a:rPr lang="zh-CN" altLang="en-US" sz="2800" kern="100" dirty="0">
                <a:latin typeface="Times New Roman"/>
                <a:ea typeface="华文细黑"/>
                <a:cs typeface="Times New Roman"/>
              </a:rPr>
              <a:t>又</a:t>
            </a:r>
            <a:r>
              <a:rPr lang="zh-CN" altLang="zh-CN" sz="2800" kern="100" dirty="0" smtClean="0">
                <a:latin typeface="Times New Roman"/>
                <a:ea typeface="华文细黑"/>
                <a:cs typeface="Times New Roman"/>
              </a:rPr>
              <a:t>完全</a:t>
            </a:r>
            <a:r>
              <a:rPr lang="zh-CN" altLang="zh-CN" sz="2800" kern="100" dirty="0">
                <a:latin typeface="Times New Roman"/>
                <a:ea typeface="华文细黑"/>
                <a:cs typeface="Times New Roman"/>
              </a:rPr>
              <a:t>被水吸收生成硝酸。若向所得硝酸铜溶液中加入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恰好完全沉淀，则消耗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A.60 mL  </a:t>
            </a:r>
            <a:r>
              <a:rPr lang="en-US" altLang="zh-CN" sz="2800" kern="100" dirty="0" smtClean="0">
                <a:latin typeface="Times New Roman"/>
                <a:ea typeface="华文细黑"/>
                <a:cs typeface="Courier New"/>
              </a:rPr>
              <a:t>	B.45 mL               C.30 </a:t>
            </a:r>
            <a:r>
              <a:rPr lang="en-US" altLang="zh-CN" sz="2800" kern="100" dirty="0">
                <a:latin typeface="Times New Roman"/>
                <a:ea typeface="华文细黑"/>
                <a:cs typeface="Courier New"/>
              </a:rPr>
              <a:t>mL  </a:t>
            </a:r>
            <a:r>
              <a:rPr lang="en-US" altLang="zh-CN" sz="2800" kern="100" dirty="0" smtClean="0">
                <a:latin typeface="Times New Roman"/>
                <a:ea typeface="华文细黑"/>
                <a:cs typeface="Courier New"/>
              </a:rPr>
              <a:t>	  D.15 mL</a:t>
            </a:r>
            <a:endParaRPr lang="zh-CN" altLang="zh-CN" sz="2800" kern="100" dirty="0">
              <a:latin typeface="宋体"/>
              <a:cs typeface="Courier New"/>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8255446" y="2545718"/>
            <a:ext cx="5180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a:t>
            </a:r>
            <a:endParaRPr lang="zh-CN" altLang="en-US" sz="3600" b="1" kern="100" dirty="0">
              <a:solidFill>
                <a:srgbClr val="FF0000"/>
              </a:solidFill>
              <a:latin typeface="Times New Roman"/>
              <a:cs typeface="Times New Roman"/>
            </a:endParaRPr>
          </a:p>
        </p:txBody>
      </p:sp>
      <p:sp>
        <p:nvSpPr>
          <p:cNvPr id="2" name="矩形 1"/>
          <p:cNvSpPr/>
          <p:nvPr/>
        </p:nvSpPr>
        <p:spPr>
          <a:xfrm>
            <a:off x="262558" y="45418"/>
            <a:ext cx="1266693" cy="523220"/>
          </a:xfrm>
          <a:prstGeom prst="rect">
            <a:avLst/>
          </a:prstGeom>
        </p:spPr>
        <p:txBody>
          <a:bodyPr wrap="none">
            <a:spAutoFit/>
          </a:bodyPr>
          <a:lstStyle/>
          <a:p>
            <a:r>
              <a:rPr lang="zh-CN" altLang="zh-CN" sz="2800" b="1" kern="100" dirty="0">
                <a:solidFill>
                  <a:srgbClr val="0000FF"/>
                </a:solidFill>
                <a:latin typeface="Times New Roman"/>
                <a:cs typeface="Times New Roman"/>
              </a:rPr>
              <a:t>题组三</a:t>
            </a:r>
            <a:endParaRPr lang="zh-CN" altLang="en-US" sz="2800" dirty="0"/>
          </a:p>
        </p:txBody>
      </p:sp>
      <p:sp>
        <p:nvSpPr>
          <p:cNvPr id="3" name="矩形 2"/>
          <p:cNvSpPr/>
          <p:nvPr/>
        </p:nvSpPr>
        <p:spPr>
          <a:xfrm>
            <a:off x="468422" y="4077866"/>
            <a:ext cx="11315416" cy="2208297"/>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抛开</a:t>
            </a:r>
            <a:r>
              <a:rPr lang="zh-CN" altLang="zh-CN" sz="2800" kern="100" dirty="0">
                <a:latin typeface="Times New Roman"/>
                <a:ea typeface="华文细黑"/>
                <a:cs typeface="Times New Roman"/>
              </a:rPr>
              <a:t>繁琐的反应过程，</a:t>
            </a:r>
            <a:r>
              <a:rPr lang="zh-CN" altLang="zh-CN" sz="2800" b="1" kern="100" dirty="0">
                <a:solidFill>
                  <a:srgbClr val="FF0000"/>
                </a:solidFill>
                <a:latin typeface="Times New Roman"/>
                <a:ea typeface="华文细黑"/>
                <a:cs typeface="Times New Roman"/>
              </a:rPr>
              <a:t>可不写化学方程式，不追究中间反应过程，只要把物质分为初态和终态，</a:t>
            </a:r>
            <a:r>
              <a:rPr lang="zh-CN" altLang="zh-CN" sz="2800" kern="100" dirty="0">
                <a:latin typeface="Times New Roman"/>
                <a:ea typeface="华文细黑"/>
                <a:cs typeface="Times New Roman"/>
              </a:rPr>
              <a:t>从得电子与失电子两个方面进行整体思维，便可迅速获得正确结果。</a:t>
            </a:r>
            <a:endParaRPr lang="zh-CN" altLang="zh-CN" sz="2800" kern="100" dirty="0">
              <a:latin typeface="宋体"/>
              <a:cs typeface="Courier New"/>
            </a:endParaRPr>
          </a:p>
        </p:txBody>
      </p:sp>
    </p:spTree>
    <p:extLst>
      <p:ext uri="{BB962C8B-B14F-4D97-AF65-F5344CB8AC3E}">
        <p14:creationId xmlns:p14="http://schemas.microsoft.com/office/powerpoint/2010/main" val="291201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529715740"/>
              </p:ext>
            </p:extLst>
          </p:nvPr>
        </p:nvGraphicFramePr>
        <p:xfrm>
          <a:off x="959488" y="2732864"/>
          <a:ext cx="8037513" cy="1716088"/>
        </p:xfrm>
        <a:graphic>
          <a:graphicData uri="http://schemas.openxmlformats.org/presentationml/2006/ole">
            <mc:AlternateContent xmlns:mc="http://schemas.openxmlformats.org/markup-compatibility/2006">
              <mc:Choice xmlns:v="urn:schemas-microsoft-com:vml" Requires="v">
                <p:oleObj spid="_x0000_s47130" name="文档" r:id="rId3" imgW="8038009" imgH="1716795" progId="Word.Document.12">
                  <p:embed/>
                </p:oleObj>
              </mc:Choice>
              <mc:Fallback>
                <p:oleObj name="文档" r:id="rId3" imgW="8038009" imgH="1716795" progId="Word.Document.12">
                  <p:embed/>
                  <p:pic>
                    <p:nvPicPr>
                      <p:cNvPr id="0" name=""/>
                      <p:cNvPicPr/>
                      <p:nvPr/>
                    </p:nvPicPr>
                    <p:blipFill>
                      <a:blip r:embed="rId4"/>
                      <a:stretch>
                        <a:fillRect/>
                      </a:stretch>
                    </p:blipFill>
                    <p:spPr>
                      <a:xfrm>
                        <a:off x="959488" y="2732864"/>
                        <a:ext cx="8037513" cy="1716088"/>
                      </a:xfrm>
                      <a:prstGeom prst="rect">
                        <a:avLst/>
                      </a:prstGeom>
                    </p:spPr>
                  </p:pic>
                </p:oleObj>
              </mc:Fallback>
            </mc:AlternateContent>
          </a:graphicData>
        </a:graphic>
      </p:graphicFrame>
      <p:sp>
        <p:nvSpPr>
          <p:cNvPr id="5" name="矩形 4"/>
          <p:cNvSpPr/>
          <p:nvPr/>
        </p:nvSpPr>
        <p:spPr>
          <a:xfrm>
            <a:off x="842975" y="3529652"/>
            <a:ext cx="10520390" cy="141231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根据质量守恒及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的反应可得关系式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[Cu(NO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78632919"/>
              </p:ext>
            </p:extLst>
          </p:nvPr>
        </p:nvGraphicFramePr>
        <p:xfrm>
          <a:off x="842975" y="5116151"/>
          <a:ext cx="8037513" cy="1716088"/>
        </p:xfrm>
        <a:graphic>
          <a:graphicData uri="http://schemas.openxmlformats.org/presentationml/2006/ole">
            <mc:AlternateContent xmlns:mc="http://schemas.openxmlformats.org/markup-compatibility/2006">
              <mc:Choice xmlns:v="urn:schemas-microsoft-com:vml" Requires="v">
                <p:oleObj spid="_x0000_s47131" name="文档" r:id="rId5" imgW="8038009" imgH="1716075" progId="Word.Document.12">
                  <p:embed/>
                </p:oleObj>
              </mc:Choice>
              <mc:Fallback>
                <p:oleObj name="文档" r:id="rId5" imgW="8038009" imgH="1716075" progId="Word.Document.12">
                  <p:embed/>
                  <p:pic>
                    <p:nvPicPr>
                      <p:cNvPr id="0" name=""/>
                      <p:cNvPicPr/>
                      <p:nvPr/>
                    </p:nvPicPr>
                    <p:blipFill>
                      <a:blip r:embed="rId6"/>
                      <a:stretch>
                        <a:fillRect/>
                      </a:stretch>
                    </p:blipFill>
                    <p:spPr>
                      <a:xfrm>
                        <a:off x="842975" y="5116151"/>
                        <a:ext cx="8037513" cy="1716088"/>
                      </a:xfrm>
                      <a:prstGeom prst="rect">
                        <a:avLst/>
                      </a:prstGeom>
                    </p:spPr>
                  </p:pic>
                </p:oleObj>
              </mc:Fallback>
            </mc:AlternateContent>
          </a:graphicData>
        </a:graphic>
      </p:graphicFrame>
      <p:sp>
        <p:nvSpPr>
          <p:cNvPr id="8" name="矩形 7"/>
          <p:cNvSpPr/>
          <p:nvPr/>
        </p:nvSpPr>
        <p:spPr>
          <a:xfrm>
            <a:off x="729331" y="6022082"/>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A</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7"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8"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9"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0"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705587645"/>
              </p:ext>
            </p:extLst>
          </p:nvPr>
        </p:nvGraphicFramePr>
        <p:xfrm>
          <a:off x="985062" y="587785"/>
          <a:ext cx="8234363" cy="1808163"/>
        </p:xfrm>
        <a:graphic>
          <a:graphicData uri="http://schemas.openxmlformats.org/presentationml/2006/ole">
            <mc:AlternateContent xmlns:mc="http://schemas.openxmlformats.org/markup-compatibility/2006">
              <mc:Choice xmlns:v="urn:schemas-microsoft-com:vml" Requires="v">
                <p:oleObj spid="_x0000_s47132" name="文档" r:id="rId13" imgW="8233856" imgH="1807873" progId="Word.Document.12">
                  <p:embed/>
                </p:oleObj>
              </mc:Choice>
              <mc:Fallback>
                <p:oleObj name="文档" r:id="rId13" imgW="8233856" imgH="1807873" progId="Word.Document.12">
                  <p:embed/>
                  <p:pic>
                    <p:nvPicPr>
                      <p:cNvPr id="0" name=""/>
                      <p:cNvPicPr/>
                      <p:nvPr/>
                    </p:nvPicPr>
                    <p:blipFill>
                      <a:blip r:embed="rId14"/>
                      <a:stretch>
                        <a:fillRect/>
                      </a:stretch>
                    </p:blipFill>
                    <p:spPr>
                      <a:xfrm>
                        <a:off x="985062" y="587785"/>
                        <a:ext cx="8234363" cy="1808163"/>
                      </a:xfrm>
                      <a:prstGeom prst="rect">
                        <a:avLst/>
                      </a:prstGeom>
                    </p:spPr>
                  </p:pic>
                </p:oleObj>
              </mc:Fallback>
            </mc:AlternateContent>
          </a:graphicData>
        </a:graphic>
      </p:graphicFrame>
      <p:sp>
        <p:nvSpPr>
          <p:cNvPr id="16" name="矩形 15"/>
          <p:cNvSpPr/>
          <p:nvPr/>
        </p:nvSpPr>
        <p:spPr>
          <a:xfrm>
            <a:off x="902894" y="1955937"/>
            <a:ext cx="7087197" cy="656846"/>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失去的电子数与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得到的电子数相等。</a:t>
            </a:r>
            <a:endParaRPr lang="zh-CN" altLang="zh-CN" sz="2800" kern="100" dirty="0">
              <a:effectLst/>
              <a:latin typeface="宋体"/>
              <a:cs typeface="Courier New"/>
            </a:endParaRPr>
          </a:p>
        </p:txBody>
      </p:sp>
      <p:sp>
        <p:nvSpPr>
          <p:cNvPr id="17"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932919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750"/>
                                        <p:tgtEl>
                                          <p:spTgt spid="15"/>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750"/>
                                        <p:tgtEl>
                                          <p:spTgt spid="16"/>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linds(horizontal)">
                                      <p:cBhvr>
                                        <p:cTn id="19" dur="750"/>
                                        <p:tgtEl>
                                          <p:spTgt spid="5">
                                            <p:txEl>
                                              <p:pRg st="0" end="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750"/>
                                        <p:tgtEl>
                                          <p:spTgt spid="6"/>
                                        </p:tgtEl>
                                      </p:cBhvr>
                                    </p:animEffect>
                                  </p:childTnLst>
                                </p:cTn>
                              </p:par>
                            </p:childTnLst>
                          </p:cTn>
                        </p:par>
                        <p:par>
                          <p:cTn id="27" fill="hold">
                            <p:stCondLst>
                              <p:cond delay="3750"/>
                            </p:stCondLst>
                            <p:childTnLst>
                              <p:par>
                                <p:cTn id="28" presetID="3" presetClass="entr" presetSubtype="1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117426"/>
            <a:ext cx="11163760" cy="3919254"/>
          </a:xfrm>
          <a:prstGeom prst="rect">
            <a:avLst/>
          </a:prstGeom>
        </p:spPr>
        <p:txBody>
          <a:bodyPr wrap="square" lIns="121898" tIns="60948" rIns="121898" bIns="60948">
            <a:spAutoFit/>
          </a:bodyPr>
          <a:lstStyle/>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守恒法解题的思维流程</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找出氧化剂、还原剂及相应的还原产物和氧化产物。</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找准一个原子或离子得失电子数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注意化学式中粒子的个数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根据题中物质的物质的量和得失电子守恒列出等式。</a:t>
            </a:r>
            <a:endParaRPr lang="zh-CN" altLang="zh-CN" sz="2800" kern="100" dirty="0">
              <a:solidFill>
                <a:prstClr val="black"/>
              </a:solidFill>
              <a:latin typeface="宋体"/>
              <a:cs typeface="Courier New"/>
            </a:endParaRPr>
          </a:p>
          <a:p>
            <a:pPr lvl="0" algn="just">
              <a:lnSpc>
                <a:spcPct val="150000"/>
              </a:lnSpc>
            </a:pP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氧化剂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还原剂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8335" y="693490"/>
            <a:ext cx="1112087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两元素之间得失电子守恒问题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a:t>
            </a:r>
            <a:r>
              <a:rPr lang="en-US" altLang="zh-CN" sz="2800" kern="100" dirty="0">
                <a:latin typeface="Times New Roman"/>
                <a:ea typeface="华文细黑"/>
                <a:cs typeface="Courier New"/>
              </a:rPr>
              <a:t>24 mL</a:t>
            </a:r>
            <a:r>
              <a:rPr lang="zh-CN" altLang="zh-CN" sz="2800" kern="100" dirty="0">
                <a:latin typeface="Times New Roman"/>
                <a:ea typeface="华文细黑"/>
                <a:cs typeface="Times New Roman"/>
              </a:rPr>
              <a:t>浓度为</a:t>
            </a:r>
            <a:r>
              <a:rPr lang="en-US" altLang="zh-CN" sz="2800" kern="100" dirty="0">
                <a:latin typeface="Times New Roman"/>
                <a:ea typeface="华文细黑"/>
                <a:cs typeface="Courier New"/>
              </a:rPr>
              <a:t>0.05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溶液恰好与</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0.02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溶液完全反应。已知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可被</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，则元素</a:t>
            </a:r>
            <a:r>
              <a:rPr lang="en-US" altLang="zh-CN" sz="2800" kern="100" dirty="0">
                <a:latin typeface="Times New Roman"/>
                <a:ea typeface="华文细黑"/>
                <a:cs typeface="Courier New"/>
              </a:rPr>
              <a:t>Cr</a:t>
            </a:r>
            <a:r>
              <a:rPr lang="zh-CN" altLang="zh-CN" sz="2800" kern="100" dirty="0">
                <a:latin typeface="Times New Roman"/>
                <a:ea typeface="华文细黑"/>
                <a:cs typeface="Times New Roman"/>
              </a:rPr>
              <a:t>在还原产物中的化合价为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5</a:t>
            </a:r>
            <a:endParaRPr lang="zh-CN" altLang="zh-CN" sz="2800" kern="100" dirty="0">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152188" y="4312429"/>
            <a:ext cx="11991690" cy="2062079"/>
          </a:xfrm>
          <a:prstGeom prst="rect">
            <a:avLst/>
          </a:prstGeom>
        </p:spPr>
        <p:txBody>
          <a:bodyPr wrap="square" lIns="121898" tIns="60948" rIns="121898" bIns="60948">
            <a:spAutoFit/>
          </a:bodyPr>
          <a:lstStyle/>
          <a:p>
            <a:pPr lvl="0" algn="just">
              <a:lnSpc>
                <a:spcPct val="150000"/>
              </a:lnSpc>
            </a:pPr>
            <a:r>
              <a:rPr lang="en-US" altLang="zh-CN" sz="2800" b="1" kern="100" dirty="0" smtClean="0">
                <a:solidFill>
                  <a:srgbClr val="FF0000"/>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元素的化合价从＋</a:t>
            </a:r>
            <a:r>
              <a:rPr lang="en-US" altLang="zh-CN" sz="2800" b="1" kern="100" dirty="0" smtClean="0">
                <a:solidFill>
                  <a:srgbClr val="FF0000"/>
                </a:solidFill>
                <a:latin typeface="Times New Roman"/>
                <a:ea typeface="华文细黑"/>
                <a:cs typeface="Courier New"/>
              </a:rPr>
              <a:t>4</a:t>
            </a:r>
            <a:r>
              <a:rPr lang="en-US" altLang="zh-CN" sz="2800" b="1" kern="100" dirty="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Cr</a:t>
            </a:r>
            <a:r>
              <a:rPr lang="zh-CN" altLang="zh-CN" sz="2800" b="1" kern="100" dirty="0">
                <a:solidFill>
                  <a:srgbClr val="0000FF"/>
                </a:solidFill>
                <a:latin typeface="Times New Roman"/>
                <a:ea typeface="华文细黑"/>
                <a:cs typeface="Times New Roman"/>
              </a:rPr>
              <a:t>元素的</a:t>
            </a:r>
            <a:r>
              <a:rPr lang="zh-CN" altLang="zh-CN" sz="2800" b="1" kern="100" dirty="0" smtClean="0">
                <a:solidFill>
                  <a:srgbClr val="0000FF"/>
                </a:solidFill>
                <a:latin typeface="Times New Roman"/>
                <a:ea typeface="华文细黑"/>
                <a:cs typeface="Times New Roman"/>
              </a:rPr>
              <a:t>化合价从</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a:t>
            </a:r>
            <a:r>
              <a:rPr lang="en-US" altLang="zh-CN" sz="2800" b="1" kern="100" dirty="0" smtClean="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i="1" kern="100" dirty="0" smtClean="0">
                <a:solidFill>
                  <a:srgbClr val="FF0000"/>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设化合价为＋</a:t>
            </a:r>
            <a:r>
              <a:rPr lang="en-US" altLang="zh-CN" sz="2800" b="1" i="1" kern="100" dirty="0">
                <a:solidFill>
                  <a:srgbClr val="0000FF"/>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。根据氧化还原反应中得失电子守恒规律，</a:t>
            </a:r>
            <a:r>
              <a:rPr lang="zh-CN" altLang="zh-CN" sz="2800" b="1" kern="100" dirty="0" smtClean="0">
                <a:solidFill>
                  <a:srgbClr val="0000FF"/>
                </a:solidFill>
                <a:latin typeface="Times New Roman"/>
                <a:ea typeface="华文细黑"/>
                <a:cs typeface="Times New Roman"/>
              </a:rPr>
              <a:t>有</a:t>
            </a:r>
            <a:r>
              <a:rPr lang="en-US" altLang="zh-CN" sz="2800" b="1" kern="100" dirty="0" smtClean="0">
                <a:solidFill>
                  <a:srgbClr val="FF0000"/>
                </a:solidFill>
                <a:latin typeface="Times New Roman"/>
                <a:ea typeface="华文细黑"/>
                <a:cs typeface="Courier New"/>
              </a:rPr>
              <a:t>0.05mol·L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0.024L</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6-4</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0.02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0.020 L</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a:solidFill>
                  <a:srgbClr val="FF0000"/>
                </a:solidFill>
                <a:latin typeface="Times New Roman"/>
                <a:ea typeface="华文细黑"/>
                <a:cs typeface="Times New Roman"/>
              </a:rPr>
              <a:t>－</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，解得</a:t>
            </a:r>
            <a:r>
              <a:rPr lang="en-US" altLang="zh-CN" sz="2800" b="1" i="1" kern="100" dirty="0">
                <a:solidFill>
                  <a:srgbClr val="FF0000"/>
                </a:solidFill>
                <a:latin typeface="Times New Roman"/>
                <a:ea typeface="华文细黑"/>
                <a:cs typeface="Courier New"/>
              </a:rPr>
              <a:t>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endParaRPr lang="zh-CN" altLang="zh-CN" sz="2800" b="1" kern="100" dirty="0">
              <a:solidFill>
                <a:srgbClr val="0000FF"/>
              </a:solidFill>
              <a:latin typeface="Times New Roman"/>
              <a:cs typeface="Times New Roman"/>
            </a:endParaRPr>
          </a:p>
        </p:txBody>
      </p:sp>
      <p:sp>
        <p:nvSpPr>
          <p:cNvPr id="2" name="矩形 1"/>
          <p:cNvSpPr/>
          <p:nvPr/>
        </p:nvSpPr>
        <p:spPr>
          <a:xfrm>
            <a:off x="7633574" y="2755637"/>
            <a:ext cx="477856" cy="823752"/>
          </a:xfrm>
          <a:prstGeom prst="rect">
            <a:avLst/>
          </a:prstGeom>
        </p:spPr>
        <p:txBody>
          <a:bodyPr wrap="square">
            <a:spAutoFit/>
          </a:bodyPr>
          <a:lstStyle/>
          <a:p>
            <a:pPr lvl="0" algn="just">
              <a:lnSpc>
                <a:spcPct val="150000"/>
              </a:lnSpc>
            </a:pPr>
            <a:r>
              <a:rPr lang="en-US" altLang="zh-CN" sz="3600" b="1" kern="100" dirty="0" smtClean="0">
                <a:solidFill>
                  <a:srgbClr val="FF0000"/>
                </a:solidFill>
                <a:latin typeface="Times New Roman"/>
                <a:cs typeface="Times New Roman"/>
              </a:rPr>
              <a:t>B</a:t>
            </a:r>
            <a:endParaRPr lang="zh-CN" altLang="zh-CN"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616783" y="2322568"/>
            <a:ext cx="10956846"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a:t>
            </a:r>
            <a:r>
              <a:rPr lang="zh-CN" altLang="zh-CN" sz="6000" b="1" dirty="0" smtClean="0">
                <a:solidFill>
                  <a:schemeClr val="bg1"/>
                </a:solidFill>
                <a:latin typeface="+mj-ea"/>
                <a:ea typeface="+mj-ea"/>
              </a:rPr>
              <a:t>氧化还原</a:t>
            </a:r>
            <a:r>
              <a:rPr lang="zh-CN" altLang="zh-CN" sz="6000" b="1" dirty="0">
                <a:solidFill>
                  <a:schemeClr val="bg1"/>
                </a:solidFill>
                <a:latin typeface="+mj-ea"/>
                <a:ea typeface="+mj-ea"/>
              </a:rPr>
              <a:t>反应方程式</a:t>
            </a:r>
            <a:r>
              <a:rPr lang="zh-CN" altLang="zh-CN" sz="6000" b="1" dirty="0" smtClean="0">
                <a:solidFill>
                  <a:schemeClr val="bg1"/>
                </a:solidFill>
                <a:latin typeface="+mj-ea"/>
                <a:ea typeface="+mj-ea"/>
              </a:rPr>
              <a:t>的</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配平</a:t>
            </a:r>
            <a:r>
              <a:rPr lang="zh-CN" altLang="zh-CN" sz="6000" b="1" dirty="0">
                <a:solidFill>
                  <a:schemeClr val="bg1"/>
                </a:solidFill>
                <a:latin typeface="+mj-ea"/>
                <a:ea typeface="+mj-ea"/>
              </a:rPr>
              <a:t>方法</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6637" y="656207"/>
            <a:ext cx="1173322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在碱性溶液中可被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，而</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，若反应中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的值为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A.2  </a:t>
            </a:r>
            <a:r>
              <a:rPr lang="en-US" altLang="zh-CN" sz="2800" kern="100" dirty="0" smtClean="0">
                <a:latin typeface="Times New Roman"/>
                <a:ea typeface="华文细黑"/>
                <a:cs typeface="Courier New"/>
              </a:rPr>
              <a:t>                  B.3                   C.4                    D.5</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本题考查在氧化还原反应中利用得失电子守恒进行相关的计算</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02355374"/>
              </p:ext>
            </p:extLst>
          </p:nvPr>
        </p:nvGraphicFramePr>
        <p:xfrm>
          <a:off x="431800" y="3467100"/>
          <a:ext cx="8229600" cy="1168400"/>
        </p:xfrm>
        <a:graphic>
          <a:graphicData uri="http://schemas.openxmlformats.org/presentationml/2006/ole">
            <mc:AlternateContent xmlns:mc="http://schemas.openxmlformats.org/markup-compatibility/2006">
              <mc:Choice xmlns:v="urn:schemas-microsoft-com:vml" Requires="v">
                <p:oleObj spid="_x0000_s4532" name="文档" r:id="rId3" imgW="6956998" imgH="993689" progId="Word.Document.12">
                  <p:embed/>
                </p:oleObj>
              </mc:Choice>
              <mc:Fallback>
                <p:oleObj name="文档" r:id="rId3" imgW="6956998" imgH="993689" progId="Word.Document.12">
                  <p:embed/>
                  <p:pic>
                    <p:nvPicPr>
                      <p:cNvPr id="0" name=""/>
                      <p:cNvPicPr/>
                      <p:nvPr/>
                    </p:nvPicPr>
                    <p:blipFill>
                      <a:blip r:embed="rId4"/>
                      <a:stretch>
                        <a:fillRect/>
                      </a:stretch>
                    </p:blipFill>
                    <p:spPr>
                      <a:xfrm>
                        <a:off x="431800" y="3467100"/>
                        <a:ext cx="8229600" cy="1168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2038330"/>
              </p:ext>
            </p:extLst>
          </p:nvPr>
        </p:nvGraphicFramePr>
        <p:xfrm>
          <a:off x="411050" y="4544639"/>
          <a:ext cx="13881070" cy="1549451"/>
        </p:xfrm>
        <a:graphic>
          <a:graphicData uri="http://schemas.openxmlformats.org/presentationml/2006/ole">
            <mc:AlternateContent xmlns:mc="http://schemas.openxmlformats.org/markup-compatibility/2006">
              <mc:Choice xmlns:v="urn:schemas-microsoft-com:vml" Requires="v">
                <p:oleObj spid="_x0000_s4533" name="文档" r:id="rId5" imgW="9641014" imgH="1082990" progId="Word.Document.12">
                  <p:embed/>
                </p:oleObj>
              </mc:Choice>
              <mc:Fallback>
                <p:oleObj name="文档" r:id="rId5" imgW="9641014" imgH="1082990" progId="Word.Document.12">
                  <p:embed/>
                  <p:pic>
                    <p:nvPicPr>
                      <p:cNvPr id="0" name=""/>
                      <p:cNvPicPr/>
                      <p:nvPr/>
                    </p:nvPicPr>
                    <p:blipFill>
                      <a:blip r:embed="rId6"/>
                      <a:stretch>
                        <a:fillRect/>
                      </a:stretch>
                    </p:blipFill>
                    <p:spPr>
                      <a:xfrm>
                        <a:off x="411050" y="4544639"/>
                        <a:ext cx="13881070" cy="1549451"/>
                      </a:xfrm>
                      <a:prstGeom prst="rect">
                        <a:avLst/>
                      </a:prstGeom>
                    </p:spPr>
                  </p:pic>
                </p:oleObj>
              </mc:Fallback>
            </mc:AlternateContent>
          </a:graphicData>
        </a:graphic>
      </p:graphicFrame>
      <p:sp>
        <p:nvSpPr>
          <p:cNvPr id="3" name="矩形 2"/>
          <p:cNvSpPr/>
          <p:nvPr/>
        </p:nvSpPr>
        <p:spPr>
          <a:xfrm>
            <a:off x="9895389" y="1379662"/>
            <a:ext cx="591829" cy="769441"/>
          </a:xfrm>
          <a:prstGeom prst="rect">
            <a:avLst/>
          </a:prstGeom>
        </p:spPr>
        <p:txBody>
          <a:bodyPr wrap="none">
            <a:spAutoFit/>
          </a:bodyPr>
          <a:lstStyle/>
          <a:p>
            <a:r>
              <a:rPr lang="en-US" altLang="zh-CN" sz="4400" b="1" kern="100" dirty="0">
                <a:solidFill>
                  <a:srgbClr val="FF0000"/>
                </a:solidFill>
                <a:latin typeface="Times New Roman"/>
                <a:cs typeface="Times New Roman"/>
              </a:rPr>
              <a:t>D</a:t>
            </a:r>
            <a:endParaRPr lang="zh-CN" altLang="zh-CN" sz="4400" b="1" kern="100" dirty="0">
              <a:solidFill>
                <a:srgbClr val="FF0000"/>
              </a:solidFill>
              <a:latin typeface="Times New Roman"/>
              <a:cs typeface="Times New Roman"/>
            </a:endParaRPr>
          </a:p>
        </p:txBody>
      </p:sp>
      <p:cxnSp>
        <p:nvCxnSpPr>
          <p:cNvPr id="8" name="直接箭头连接符 7"/>
          <p:cNvCxnSpPr/>
          <p:nvPr/>
        </p:nvCxnSpPr>
        <p:spPr>
          <a:xfrm>
            <a:off x="2006771" y="400585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21">
            <a:hlinkClick r:id="rId7"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8"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9"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0"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3"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477" y="609907"/>
            <a:ext cx="11733225" cy="591954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多元素之间得失电子守恒</a:t>
            </a:r>
            <a:r>
              <a:rPr lang="zh-CN" altLang="zh-CN" sz="2800" b="1" kern="100" dirty="0" smtClean="0">
                <a:solidFill>
                  <a:srgbClr val="0000FF"/>
                </a:solidFill>
                <a:latin typeface="Times New Roman"/>
                <a:cs typeface="Times New Roman"/>
              </a:rPr>
              <a:t>问题</a:t>
            </a:r>
            <a:endParaRPr lang="en-US" altLang="zh-CN" sz="2800" b="1" kern="100" dirty="0" smtClean="0">
              <a:solidFill>
                <a:srgbClr val="0000FF"/>
              </a:solidFill>
              <a:latin typeface="Times New Roman"/>
              <a:cs typeface="Times New Roman"/>
            </a:endParaRPr>
          </a:p>
          <a:p>
            <a:pPr algn="just">
              <a:lnSpc>
                <a:spcPts val="5500"/>
              </a:lnSpc>
              <a:spcAft>
                <a:spcPts val="0"/>
              </a:spcAft>
            </a:pPr>
            <a:endParaRPr lang="zh-CN" altLang="zh-CN" sz="2800" kern="100" dirty="0">
              <a:latin typeface="宋体"/>
              <a:cs typeface="Courier New"/>
            </a:endParaRPr>
          </a:p>
          <a:p>
            <a:pPr algn="just">
              <a:lnSpc>
                <a:spcPts val="5500"/>
              </a:lnSpc>
              <a:spcAft>
                <a:spcPts val="120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在反应</a:t>
            </a:r>
            <a:r>
              <a:rPr lang="en-US" altLang="zh-CN" sz="2800" kern="100" dirty="0">
                <a:latin typeface="Times New Roman"/>
                <a:ea typeface="华文细黑"/>
                <a:cs typeface="Courier New"/>
              </a:rPr>
              <a:t>3BrF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=9HF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中，若有</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参加反应，被水还原的溴元素为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marL="514350" indent="-514350" algn="just">
              <a:lnSpc>
                <a:spcPts val="5500"/>
              </a:lnSpc>
              <a:spcAft>
                <a:spcPts val="0"/>
              </a:spcAft>
              <a:buAutoNum type="alphaUcPeriod" startAt="3"/>
            </a:pP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D.2 </a:t>
            </a:r>
            <a:r>
              <a:rPr lang="en-US" altLang="zh-CN" sz="2800" kern="100" dirty="0" err="1" smtClean="0">
                <a:latin typeface="Times New Roman"/>
                <a:ea typeface="华文细黑"/>
                <a:cs typeface="Courier New"/>
              </a:rPr>
              <a:t>mol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设被水还原的溴元素</a:t>
            </a:r>
            <a:r>
              <a:rPr lang="en-US" altLang="zh-CN" sz="2800" kern="100" dirty="0">
                <a:latin typeface="Times New Roman"/>
                <a:ea typeface="华文细黑"/>
                <a:cs typeface="Courier New"/>
              </a:rPr>
              <a:t>(BrF</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参加反应，失去电子</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，根据电子守恒得：</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86652627"/>
              </p:ext>
            </p:extLst>
          </p:nvPr>
        </p:nvGraphicFramePr>
        <p:xfrm>
          <a:off x="5807174" y="3501802"/>
          <a:ext cx="479425" cy="1076325"/>
        </p:xfrm>
        <a:graphic>
          <a:graphicData uri="http://schemas.openxmlformats.org/presentationml/2006/ole">
            <mc:AlternateContent xmlns:mc="http://schemas.openxmlformats.org/markup-compatibility/2006">
              <mc:Choice xmlns:v="urn:schemas-microsoft-com:vml" Requires="v">
                <p:oleObj spid="_x0000_s5787" name="文档" r:id="rId3" imgW="478836" imgH="1076439" progId="Word.Document.12">
                  <p:embed/>
                </p:oleObj>
              </mc:Choice>
              <mc:Fallback>
                <p:oleObj name="文档" r:id="rId3" imgW="478836" imgH="1076439" progId="Word.Document.12">
                  <p:embed/>
                  <p:pic>
                    <p:nvPicPr>
                      <p:cNvPr id="0" name=""/>
                      <p:cNvPicPr/>
                      <p:nvPr/>
                    </p:nvPicPr>
                    <p:blipFill>
                      <a:blip r:embed="rId4"/>
                      <a:stretch>
                        <a:fillRect/>
                      </a:stretch>
                    </p:blipFill>
                    <p:spPr>
                      <a:xfrm>
                        <a:off x="5807174" y="3501802"/>
                        <a:ext cx="479425" cy="10763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68229239"/>
              </p:ext>
            </p:extLst>
          </p:nvPr>
        </p:nvGraphicFramePr>
        <p:xfrm>
          <a:off x="757337" y="4263777"/>
          <a:ext cx="479425" cy="1076325"/>
        </p:xfrm>
        <a:graphic>
          <a:graphicData uri="http://schemas.openxmlformats.org/presentationml/2006/ole">
            <mc:AlternateContent xmlns:mc="http://schemas.openxmlformats.org/markup-compatibility/2006">
              <mc:Choice xmlns:v="urn:schemas-microsoft-com:vml" Requires="v">
                <p:oleObj spid="_x0000_s5788" name="文档" r:id="rId5" imgW="478836" imgH="1076439" progId="Word.Document.12">
                  <p:embed/>
                </p:oleObj>
              </mc:Choice>
              <mc:Fallback>
                <p:oleObj name="文档" r:id="rId5" imgW="478836" imgH="1076439" progId="Word.Document.12">
                  <p:embed/>
                  <p:pic>
                    <p:nvPicPr>
                      <p:cNvPr id="0" name=""/>
                      <p:cNvPicPr/>
                      <p:nvPr/>
                    </p:nvPicPr>
                    <p:blipFill>
                      <a:blip r:embed="rId6"/>
                      <a:stretch>
                        <a:fillRect/>
                      </a:stretch>
                    </p:blipFill>
                    <p:spPr>
                      <a:xfrm>
                        <a:off x="757337" y="4263777"/>
                        <a:ext cx="479425" cy="1076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67048293"/>
              </p:ext>
            </p:extLst>
          </p:nvPr>
        </p:nvGraphicFramePr>
        <p:xfrm>
          <a:off x="8183438" y="5665837"/>
          <a:ext cx="479425" cy="1076325"/>
        </p:xfrm>
        <a:graphic>
          <a:graphicData uri="http://schemas.openxmlformats.org/presentationml/2006/ole">
            <mc:AlternateContent xmlns:mc="http://schemas.openxmlformats.org/markup-compatibility/2006">
              <mc:Choice xmlns:v="urn:schemas-microsoft-com:vml" Requires="v">
                <p:oleObj spid="_x0000_s5789" name="文档" r:id="rId7" imgW="478836" imgH="1076439" progId="Word.Document.12">
                  <p:embed/>
                </p:oleObj>
              </mc:Choice>
              <mc:Fallback>
                <p:oleObj name="文档" r:id="rId7" imgW="478836" imgH="1076439" progId="Word.Document.12">
                  <p:embed/>
                  <p:pic>
                    <p:nvPicPr>
                      <p:cNvPr id="0" name=""/>
                      <p:cNvPicPr/>
                      <p:nvPr/>
                    </p:nvPicPr>
                    <p:blipFill>
                      <a:blip r:embed="rId6"/>
                      <a:stretch>
                        <a:fillRect/>
                      </a:stretch>
                    </p:blipFill>
                    <p:spPr>
                      <a:xfrm>
                        <a:off x="8183438" y="5665837"/>
                        <a:ext cx="479425" cy="1076325"/>
                      </a:xfrm>
                      <a:prstGeom prst="rect">
                        <a:avLst/>
                      </a:prstGeom>
                    </p:spPr>
                  </p:pic>
                </p:oleObj>
              </mc:Fallback>
            </mc:AlternateContent>
          </a:graphicData>
        </a:graphic>
      </p:graphicFrame>
      <p:sp>
        <p:nvSpPr>
          <p:cNvPr id="3" name="矩形 2"/>
          <p:cNvSpPr/>
          <p:nvPr/>
        </p:nvSpPr>
        <p:spPr>
          <a:xfrm>
            <a:off x="5218410" y="2819822"/>
            <a:ext cx="554960"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C</a:t>
            </a:r>
            <a:endParaRPr lang="zh-CN" altLang="zh-CN" sz="4000" b="1" kern="100" dirty="0">
              <a:solidFill>
                <a:srgbClr val="FF0000"/>
              </a:solidFill>
              <a:latin typeface="Times New Roman"/>
              <a:cs typeface="Times New Roman"/>
            </a:endParaRPr>
          </a:p>
        </p:txBody>
      </p:sp>
      <p:sp>
        <p:nvSpPr>
          <p:cNvPr id="7" name="Rectangle 21">
            <a:hlinkClick r:id="rId8"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9"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0"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1"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2"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3"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14"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2206774" y="1761282"/>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-1</a:t>
            </a:r>
            <a:endParaRPr lang="zh-CN" altLang="zh-CN" sz="2800" b="1" kern="100" dirty="0">
              <a:solidFill>
                <a:srgbClr val="FF0000"/>
              </a:solidFill>
              <a:latin typeface="Times New Roman"/>
              <a:ea typeface="华文细黑"/>
              <a:cs typeface="Courier New"/>
            </a:endParaRPr>
          </a:p>
        </p:txBody>
      </p:sp>
      <p:sp>
        <p:nvSpPr>
          <p:cNvPr id="17" name="矩形 16"/>
          <p:cNvSpPr/>
          <p:nvPr/>
        </p:nvSpPr>
        <p:spPr>
          <a:xfrm>
            <a:off x="5303118" y="17736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9" name="矩形 18"/>
          <p:cNvSpPr/>
          <p:nvPr/>
        </p:nvSpPr>
        <p:spPr>
          <a:xfrm>
            <a:off x="7518504" y="17863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20" name="矩形 19"/>
          <p:cNvSpPr/>
          <p:nvPr/>
        </p:nvSpPr>
        <p:spPr>
          <a:xfrm>
            <a:off x="6317907" y="17604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+5</a:t>
            </a:r>
            <a:endParaRPr lang="zh-CN" altLang="zh-CN" sz="2800" b="1" kern="100" dirty="0">
              <a:solidFill>
                <a:srgbClr val="FF0000"/>
              </a:solidFill>
              <a:latin typeface="Times New Roman"/>
              <a:ea typeface="华文细黑"/>
              <a:cs typeface="Courier New"/>
            </a:endParaRPr>
          </a:p>
        </p:txBody>
      </p:sp>
      <p:sp>
        <p:nvSpPr>
          <p:cNvPr id="21" name="矩形 20"/>
          <p:cNvSpPr/>
          <p:nvPr/>
        </p:nvSpPr>
        <p:spPr>
          <a:xfrm>
            <a:off x="3378530" y="1760475"/>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22" name="矩形 21"/>
          <p:cNvSpPr/>
          <p:nvPr/>
        </p:nvSpPr>
        <p:spPr>
          <a:xfrm>
            <a:off x="1781403" y="177361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grpSp>
        <p:nvGrpSpPr>
          <p:cNvPr id="33" name="组合 32"/>
          <p:cNvGrpSpPr/>
          <p:nvPr/>
        </p:nvGrpSpPr>
        <p:grpSpPr>
          <a:xfrm>
            <a:off x="2084816" y="1659044"/>
            <a:ext cx="3400403" cy="317903"/>
            <a:chOff x="1558702" y="5655806"/>
            <a:chExt cx="3190187" cy="165880"/>
          </a:xfrm>
        </p:grpSpPr>
        <p:cxnSp>
          <p:nvCxnSpPr>
            <p:cNvPr id="34" name="直接连接符 33"/>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748889" y="5666071"/>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3271930" y="1197546"/>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39" name="组合 38"/>
          <p:cNvGrpSpPr/>
          <p:nvPr/>
        </p:nvGrpSpPr>
        <p:grpSpPr>
          <a:xfrm>
            <a:off x="3644214" y="2597804"/>
            <a:ext cx="4056391" cy="327934"/>
            <a:chOff x="1957745" y="6370055"/>
            <a:chExt cx="4238492" cy="188805"/>
          </a:xfrm>
        </p:grpSpPr>
        <p:cxnSp>
          <p:nvCxnSpPr>
            <p:cNvPr id="40" name="直接连接符 3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6743278" y="2896121"/>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2574303" y="2493690"/>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49" name="组合 48"/>
          <p:cNvGrpSpPr/>
          <p:nvPr/>
        </p:nvGrpSpPr>
        <p:grpSpPr>
          <a:xfrm>
            <a:off x="2015501" y="2614291"/>
            <a:ext cx="4587099" cy="327934"/>
            <a:chOff x="1957745" y="6370055"/>
            <a:chExt cx="4238492" cy="188805"/>
          </a:xfrm>
        </p:grpSpPr>
        <p:cxnSp>
          <p:nvCxnSpPr>
            <p:cNvPr id="50" name="直接连接符 4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7777820" y="905158"/>
            <a:ext cx="415844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smtClean="0">
                <a:solidFill>
                  <a:srgbClr val="0000FF"/>
                </a:solidFill>
                <a:latin typeface="Times New Roman" panose="02020603050405020304" pitchFamily="18" charset="0"/>
                <a:cs typeface="Times New Roman" panose="02020603050405020304" pitchFamily="18" charset="0"/>
              </a:rPr>
              <a:t>Br : </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Br</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9436429" y="1608124"/>
            <a:ext cx="869149"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2:1</a:t>
            </a:r>
            <a:endParaRPr lang="zh-CN" altLang="zh-CN" sz="4000" b="1" kern="100" dirty="0">
              <a:solidFill>
                <a:srgbClr val="FF0000"/>
              </a:solidFill>
              <a:latin typeface="Times New Roman"/>
              <a:cs typeface="Times New Roman"/>
            </a:endParaRPr>
          </a:p>
        </p:txBody>
      </p:sp>
      <p:sp>
        <p:nvSpPr>
          <p:cNvPr id="38" name="矩形 37"/>
          <p:cNvSpPr/>
          <p:nvPr/>
        </p:nvSpPr>
        <p:spPr>
          <a:xfrm>
            <a:off x="7967414" y="1197546"/>
            <a:ext cx="1664238" cy="701089"/>
          </a:xfrm>
          <a:prstGeom prst="rect">
            <a:avLst/>
          </a:prstGeom>
        </p:spPr>
        <p:txBody>
          <a:bodyPr wrap="none">
            <a:spAutoFit/>
          </a:bodyPr>
          <a:lstStyle/>
          <a:p>
            <a:pPr>
              <a:lnSpc>
                <a:spcPts val="5500"/>
              </a:lnSpc>
              <a:spcAft>
                <a:spcPts val="0"/>
              </a:spcAft>
            </a:pPr>
            <a:r>
              <a:rPr lang="zh-CN" altLang="en-US" sz="2800" b="1" kern="100" dirty="0" smtClean="0">
                <a:solidFill>
                  <a:srgbClr val="FF0000"/>
                </a:solidFill>
                <a:latin typeface="Times New Roman"/>
                <a:cs typeface="Times New Roman"/>
              </a:rPr>
              <a:t>降价的</a:t>
            </a:r>
            <a:r>
              <a:rPr lang="en-US" altLang="zh-CN" sz="2800" b="1" kern="100" dirty="0" smtClean="0">
                <a:solidFill>
                  <a:srgbClr val="FF0000"/>
                </a:solidFill>
                <a:latin typeface="Times New Roman"/>
                <a:cs typeface="Times New Roman"/>
              </a:rPr>
              <a:t>Br</a:t>
            </a:r>
            <a:endParaRPr lang="zh-CN" altLang="zh-CN" sz="2800" b="1" kern="100" dirty="0">
              <a:solidFill>
                <a:srgbClr val="FF0000"/>
              </a:solidFill>
              <a:latin typeface="Times New Roman"/>
              <a:cs typeface="Times New Roman"/>
            </a:endParaRPr>
          </a:p>
        </p:txBody>
      </p:sp>
      <p:sp>
        <p:nvSpPr>
          <p:cNvPr id="44" name="矩形 43"/>
          <p:cNvSpPr/>
          <p:nvPr/>
        </p:nvSpPr>
        <p:spPr>
          <a:xfrm>
            <a:off x="10119600" y="1203881"/>
            <a:ext cx="1664238" cy="797654"/>
          </a:xfrm>
          <a:prstGeom prst="rect">
            <a:avLst/>
          </a:prstGeom>
        </p:spPr>
        <p:txBody>
          <a:bodyPr wrap="none">
            <a:spAutoFit/>
          </a:bodyPr>
          <a:lstStyle/>
          <a:p>
            <a:pPr>
              <a:lnSpc>
                <a:spcPts val="5500"/>
              </a:lnSpc>
              <a:spcAft>
                <a:spcPts val="0"/>
              </a:spcAft>
            </a:pPr>
            <a:r>
              <a:rPr lang="zh-CN" altLang="en-US" sz="2800" b="1" kern="100" dirty="0">
                <a:solidFill>
                  <a:srgbClr val="FF0000"/>
                </a:solidFill>
                <a:latin typeface="Times New Roman"/>
                <a:cs typeface="Times New Roman"/>
              </a:rPr>
              <a:t>升</a:t>
            </a:r>
            <a:r>
              <a:rPr lang="zh-CN" altLang="en-US" sz="2800" b="1" kern="100" dirty="0" smtClean="0">
                <a:solidFill>
                  <a:srgbClr val="FF0000"/>
                </a:solidFill>
                <a:latin typeface="Times New Roman"/>
                <a:cs typeface="Times New Roman"/>
              </a:rPr>
              <a:t>价的</a:t>
            </a:r>
            <a:r>
              <a:rPr lang="en-US" altLang="zh-CN" sz="2800" b="1" kern="100" dirty="0" smtClean="0">
                <a:solidFill>
                  <a:srgbClr val="FF0000"/>
                </a:solidFill>
                <a:latin typeface="Times New Roman"/>
                <a:cs typeface="Times New Roman"/>
              </a:rPr>
              <a:t>Br</a:t>
            </a:r>
            <a:endParaRPr lang="zh-CN" altLang="zh-CN" sz="2800" b="1" kern="100" dirty="0">
              <a:solidFill>
                <a:srgbClr val="FF0000"/>
              </a:solidFill>
              <a:latin typeface="Times New Roman"/>
              <a:cs typeface="Times New Roman"/>
            </a:endParaRP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barn(inVertical)">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blinds(horizontal)">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linds(horizontal)">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blinds(horizontal)">
                                      <p:cBhvr>
                                        <p:cTn id="82" dur="500"/>
                                        <p:tgtEl>
                                          <p:spTgt spid="5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animEffect transition="in" filter="blinds(horizontal)">
                                      <p:cBhvr>
                                        <p:cTn id="87" dur="500"/>
                                        <p:tgtEl>
                                          <p:spTgt spid="5">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blinds(horizontal)">
                                      <p:cBhvr>
                                        <p:cTn id="92" dur="500"/>
                                        <p:tgtEl>
                                          <p:spTgt spid="3"/>
                                        </p:tgtEl>
                                      </p:cBhvr>
                                    </p:animEffect>
                                  </p:childTnLst>
                                </p:cTn>
                              </p:par>
                              <p:par>
                                <p:cTn id="93" presetID="3" presetClass="entr" presetSubtype="10"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blinds(horizontal)">
                                      <p:cBhvr>
                                        <p:cTn id="9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9" grpId="0"/>
      <p:bldP spid="20" grpId="0"/>
      <p:bldP spid="21" grpId="0"/>
      <p:bldP spid="22" grpId="0"/>
      <p:bldP spid="37" grpId="0"/>
      <p:bldP spid="43" grpId="0"/>
      <p:bldP spid="48" grpId="0"/>
      <p:bldP spid="53" grpId="0"/>
      <p:bldP spid="54" grpId="0"/>
      <p:bldP spid="38"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2"/>
          <p:cNvSpPr>
            <a:spLocks noChangeArrowheads="1"/>
          </p:cNvSpPr>
          <p:nvPr/>
        </p:nvSpPr>
        <p:spPr bwMode="auto">
          <a:xfrm>
            <a:off x="220663" y="633413"/>
            <a:ext cx="11622087"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defTabSz="1217613"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defTabSz="1217613"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defTabSz="1217613"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defTabSz="1217613"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lnSpc>
                <a:spcPct val="150000"/>
              </a:lnSpc>
              <a:spcAft>
                <a:spcPts val="1200"/>
              </a:spcAft>
            </a:pPr>
            <a:r>
              <a:rPr lang="zh-CN" altLang="en-US" sz="2800" dirty="0" smtClean="0">
                <a:latin typeface="Times New Roman" pitchFamily="18" charset="0"/>
                <a:ea typeface="华文细黑" pitchFamily="2" charset="-122"/>
                <a:cs typeface="Courier New" pitchFamily="49" charset="0"/>
              </a:rPr>
              <a:t>补充例题：</a:t>
            </a:r>
            <a:r>
              <a:rPr lang="zh-CN" altLang="zh-CN" sz="2800" dirty="0" smtClean="0">
                <a:latin typeface="Times New Roman" pitchFamily="18" charset="0"/>
                <a:ea typeface="华文细黑" pitchFamily="2" charset="-122"/>
                <a:cs typeface="Times New Roman" pitchFamily="18" charset="0"/>
              </a:rPr>
              <a:t>工业</a:t>
            </a:r>
            <a:r>
              <a:rPr lang="zh-CN" altLang="zh-CN" sz="2800" dirty="0">
                <a:latin typeface="Times New Roman" pitchFamily="18" charset="0"/>
                <a:ea typeface="华文细黑" pitchFamily="2" charset="-122"/>
                <a:cs typeface="Times New Roman" pitchFamily="18" charset="0"/>
              </a:rPr>
              <a:t>上以铬铁矿</a:t>
            </a:r>
            <a:r>
              <a:rPr lang="en-US" altLang="zh-CN" sz="2800" dirty="0">
                <a:latin typeface="Times New Roman" pitchFamily="18" charset="0"/>
                <a:ea typeface="华文细黑" pitchFamily="2" charset="-122"/>
                <a:cs typeface="Courier New" pitchFamily="49" charset="0"/>
              </a:rPr>
              <a:t>(</a:t>
            </a:r>
            <a:r>
              <a:rPr lang="zh-CN" altLang="zh-CN" sz="2800" dirty="0">
                <a:latin typeface="Times New Roman" pitchFamily="18" charset="0"/>
                <a:ea typeface="华文细黑" pitchFamily="2" charset="-122"/>
                <a:cs typeface="Times New Roman" pitchFamily="18" charset="0"/>
              </a:rPr>
              <a:t>主要成分为</a:t>
            </a:r>
            <a:r>
              <a:rPr lang="en-US" altLang="zh-CN" sz="2800" dirty="0">
                <a:latin typeface="Times New Roman" pitchFamily="18" charset="0"/>
                <a:ea typeface="华文细黑" pitchFamily="2" charset="-122"/>
                <a:cs typeface="Courier New" pitchFamily="49" charset="0"/>
              </a:rPr>
              <a:t>FeO·Cr</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O</a:t>
            </a:r>
            <a:r>
              <a:rPr lang="en-US" altLang="zh-CN" sz="2800" baseline="-25000" dirty="0">
                <a:latin typeface="Times New Roman" pitchFamily="18" charset="0"/>
                <a:ea typeface="华文细黑" pitchFamily="2" charset="-122"/>
                <a:cs typeface="Courier New" pitchFamily="49" charset="0"/>
              </a:rPr>
              <a:t>3</a:t>
            </a:r>
            <a:r>
              <a:rPr lang="en-US" altLang="zh-CN" sz="2800" dirty="0">
                <a:latin typeface="Times New Roman" pitchFamily="18" charset="0"/>
                <a:ea typeface="华文细黑" pitchFamily="2" charset="-122"/>
                <a:cs typeface="Courier New" pitchFamily="49" charset="0"/>
              </a:rPr>
              <a:t>)</a:t>
            </a:r>
            <a:r>
              <a:rPr lang="zh-CN" altLang="zh-CN" sz="2800" dirty="0">
                <a:latin typeface="Times New Roman" pitchFamily="18" charset="0"/>
                <a:ea typeface="华文细黑" pitchFamily="2" charset="-122"/>
                <a:cs typeface="Times New Roman" pitchFamily="18" charset="0"/>
              </a:rPr>
              <a:t>、碳酸钠、氧气和硫酸为原料生产重铬酸钠</a:t>
            </a:r>
            <a:r>
              <a:rPr lang="en-US" altLang="zh-CN" sz="2800" dirty="0">
                <a:latin typeface="Times New Roman" pitchFamily="18" charset="0"/>
                <a:ea typeface="华文细黑" pitchFamily="2" charset="-122"/>
                <a:cs typeface="Courier New" pitchFamily="49" charset="0"/>
              </a:rPr>
              <a:t>(Na</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Cr</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O</a:t>
            </a:r>
            <a:r>
              <a:rPr lang="en-US" altLang="zh-CN" sz="2800" baseline="-25000" dirty="0">
                <a:latin typeface="Times New Roman" pitchFamily="18" charset="0"/>
                <a:ea typeface="华文细黑" pitchFamily="2" charset="-122"/>
                <a:cs typeface="Courier New" pitchFamily="49" charset="0"/>
              </a:rPr>
              <a:t>7</a:t>
            </a:r>
            <a:r>
              <a:rPr lang="en-US" altLang="zh-CN" sz="2800" dirty="0">
                <a:latin typeface="Times New Roman" pitchFamily="18" charset="0"/>
                <a:ea typeface="华文细黑" pitchFamily="2" charset="-122"/>
                <a:cs typeface="Courier New" pitchFamily="49" charset="0"/>
              </a:rPr>
              <a:t>·2H</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O)</a:t>
            </a:r>
            <a:r>
              <a:rPr lang="zh-CN" altLang="zh-CN" sz="2800" dirty="0">
                <a:latin typeface="Times New Roman" pitchFamily="18" charset="0"/>
                <a:ea typeface="华文细黑" pitchFamily="2" charset="-122"/>
                <a:cs typeface="Times New Roman" pitchFamily="18" charset="0"/>
              </a:rPr>
              <a:t>，其主要反应</a:t>
            </a:r>
            <a:r>
              <a:rPr lang="zh-CN" altLang="zh-CN" sz="2800" dirty="0" smtClean="0">
                <a:latin typeface="Times New Roman" pitchFamily="18" charset="0"/>
                <a:ea typeface="华文细黑" pitchFamily="2" charset="-122"/>
                <a:cs typeface="Times New Roman" pitchFamily="18" charset="0"/>
              </a:rPr>
              <a:t>为</a:t>
            </a:r>
            <a:endParaRPr lang="en-US" altLang="zh-CN" sz="2800" dirty="0" smtClean="0">
              <a:latin typeface="Times New Roman" pitchFamily="18" charset="0"/>
              <a:ea typeface="华文细黑" pitchFamily="2" charset="-122"/>
              <a:cs typeface="Times New Roman" pitchFamily="18" charset="0"/>
            </a:endParaRPr>
          </a:p>
          <a:p>
            <a:pPr algn="just" eaLnBrk="1" hangingPunct="1">
              <a:lnSpc>
                <a:spcPct val="150000"/>
              </a:lnSpc>
            </a:pPr>
            <a:endParaRPr lang="zh-CN" altLang="zh-CN" sz="2800" dirty="0">
              <a:latin typeface="宋体" pitchFamily="2" charset="-122"/>
              <a:ea typeface="华文细黑" pitchFamily="2" charset="-122"/>
              <a:cs typeface="Courier New" pitchFamily="49" charset="0"/>
            </a:endParaRPr>
          </a:p>
          <a:p>
            <a:pPr algn="just" eaLnBrk="1" hangingPunct="1">
              <a:lnSpc>
                <a:spcPct val="150000"/>
              </a:lnSpc>
            </a:pPr>
            <a:r>
              <a:rPr lang="en-US" altLang="zh-CN" sz="2800" dirty="0" smtClean="0">
                <a:solidFill>
                  <a:schemeClr val="bg1"/>
                </a:solidFill>
                <a:latin typeface="Times New Roman" pitchFamily="18" charset="0"/>
                <a:ea typeface="华文细黑" pitchFamily="2" charset="-122"/>
                <a:cs typeface="Courier New" pitchFamily="49" charset="0"/>
              </a:rPr>
              <a:t>(1)</a:t>
            </a:r>
            <a:r>
              <a:rPr lang="en-US" altLang="zh-CN" sz="2800" dirty="0" smtClean="0">
                <a:latin typeface="Times New Roman" pitchFamily="18" charset="0"/>
                <a:ea typeface="华文细黑" pitchFamily="2" charset="-122"/>
                <a:cs typeface="Courier New" pitchFamily="49" charset="0"/>
              </a:rPr>
              <a:t>4FeO·Cr</a:t>
            </a:r>
            <a:r>
              <a:rPr lang="en-US" altLang="zh-CN" sz="2800" baseline="-25000" dirty="0" smtClean="0">
                <a:latin typeface="Times New Roman" pitchFamily="18" charset="0"/>
                <a:ea typeface="华文细黑" pitchFamily="2" charset="-122"/>
                <a:cs typeface="Courier New" pitchFamily="49" charset="0"/>
              </a:rPr>
              <a:t>2</a:t>
            </a:r>
            <a:r>
              <a:rPr lang="en-US" altLang="zh-CN" sz="2800" dirty="0" smtClean="0">
                <a:latin typeface="Times New Roman" pitchFamily="18" charset="0"/>
                <a:ea typeface="华文细黑" pitchFamily="2" charset="-122"/>
                <a:cs typeface="Courier New" pitchFamily="49" charset="0"/>
              </a:rPr>
              <a:t>O</a:t>
            </a:r>
            <a:r>
              <a:rPr lang="en-US" altLang="zh-CN" sz="2800" baseline="-25000" dirty="0" smtClean="0">
                <a:latin typeface="Times New Roman" pitchFamily="18" charset="0"/>
                <a:ea typeface="华文细黑" pitchFamily="2" charset="-122"/>
                <a:cs typeface="Courier New" pitchFamily="49" charset="0"/>
              </a:rPr>
              <a:t>3</a:t>
            </a:r>
            <a:r>
              <a:rPr lang="zh-CN" altLang="zh-CN" sz="2800" dirty="0">
                <a:latin typeface="Times New Roman" pitchFamily="18" charset="0"/>
                <a:ea typeface="华文细黑" pitchFamily="2" charset="-122"/>
                <a:cs typeface="Times New Roman" pitchFamily="18" charset="0"/>
              </a:rPr>
              <a:t>＋</a:t>
            </a:r>
            <a:r>
              <a:rPr lang="en-US" altLang="zh-CN" sz="2800" dirty="0">
                <a:latin typeface="Times New Roman" pitchFamily="18" charset="0"/>
                <a:ea typeface="华文细黑" pitchFamily="2" charset="-122"/>
                <a:cs typeface="Courier New" pitchFamily="49" charset="0"/>
              </a:rPr>
              <a:t>8Na</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CO</a:t>
            </a:r>
            <a:r>
              <a:rPr lang="en-US" altLang="zh-CN" sz="2800" baseline="-25000" dirty="0">
                <a:latin typeface="Times New Roman" pitchFamily="18" charset="0"/>
                <a:ea typeface="华文细黑" pitchFamily="2" charset="-122"/>
                <a:cs typeface="Courier New" pitchFamily="49" charset="0"/>
              </a:rPr>
              <a:t>3</a:t>
            </a:r>
            <a:r>
              <a:rPr lang="zh-CN" altLang="zh-CN" sz="2800" dirty="0">
                <a:latin typeface="Times New Roman" pitchFamily="18" charset="0"/>
                <a:ea typeface="华文细黑" pitchFamily="2" charset="-122"/>
              </a:rPr>
              <a:t>＋</a:t>
            </a:r>
            <a:r>
              <a:rPr lang="en-US" altLang="zh-CN" sz="2800" dirty="0" smtClean="0">
                <a:latin typeface="Times New Roman" pitchFamily="18" charset="0"/>
                <a:ea typeface="华文细黑" pitchFamily="2" charset="-122"/>
              </a:rPr>
              <a:t>7O</a:t>
            </a:r>
            <a:r>
              <a:rPr lang="en-US" altLang="zh-CN" sz="2800" baseline="-25000" dirty="0" smtClean="0">
                <a:latin typeface="Times New Roman" pitchFamily="18" charset="0"/>
                <a:ea typeface="华文细黑" pitchFamily="2" charset="-122"/>
              </a:rPr>
              <a:t>2                   </a:t>
            </a:r>
            <a:r>
              <a:rPr lang="en-US" altLang="zh-CN" sz="2800" dirty="0">
                <a:latin typeface="Times New Roman" pitchFamily="18" charset="0"/>
                <a:ea typeface="华文细黑" pitchFamily="2" charset="-122"/>
              </a:rPr>
              <a:t>2Fe</a:t>
            </a:r>
            <a:r>
              <a:rPr lang="en-US" altLang="zh-CN" sz="2800" baseline="-25000" dirty="0">
                <a:latin typeface="Times New Roman" pitchFamily="18" charset="0"/>
                <a:ea typeface="华文细黑" pitchFamily="2" charset="-122"/>
              </a:rPr>
              <a:t>2</a:t>
            </a:r>
            <a:r>
              <a:rPr lang="en-US" altLang="zh-CN" sz="2800" dirty="0">
                <a:latin typeface="Times New Roman" pitchFamily="18" charset="0"/>
                <a:ea typeface="华文细黑" pitchFamily="2" charset="-122"/>
              </a:rPr>
              <a:t>O</a:t>
            </a:r>
            <a:r>
              <a:rPr lang="en-US" altLang="zh-CN" sz="2800" baseline="-25000" dirty="0">
                <a:latin typeface="Times New Roman" pitchFamily="18" charset="0"/>
                <a:ea typeface="华文细黑" pitchFamily="2" charset="-122"/>
              </a:rPr>
              <a:t>3</a:t>
            </a:r>
            <a:r>
              <a:rPr lang="zh-CN" altLang="zh-CN" sz="2800" dirty="0">
                <a:latin typeface="Times New Roman" pitchFamily="18" charset="0"/>
                <a:ea typeface="华文细黑" pitchFamily="2" charset="-122"/>
              </a:rPr>
              <a:t>＋ </a:t>
            </a:r>
            <a:r>
              <a:rPr lang="en-US" altLang="zh-CN" sz="2800" dirty="0" smtClean="0">
                <a:latin typeface="Times New Roman" pitchFamily="18" charset="0"/>
                <a:ea typeface="华文细黑" pitchFamily="2" charset="-122"/>
              </a:rPr>
              <a:t>8Na</a:t>
            </a:r>
            <a:r>
              <a:rPr lang="en-US" altLang="zh-CN" sz="2800" baseline="-25000" dirty="0" smtClean="0">
                <a:latin typeface="Times New Roman" pitchFamily="18" charset="0"/>
                <a:ea typeface="华文细黑" pitchFamily="2" charset="-122"/>
              </a:rPr>
              <a:t>2</a:t>
            </a:r>
            <a:r>
              <a:rPr lang="en-US" altLang="zh-CN" sz="2800" dirty="0" smtClean="0">
                <a:latin typeface="Times New Roman" pitchFamily="18" charset="0"/>
                <a:ea typeface="华文细黑" pitchFamily="2" charset="-122"/>
              </a:rPr>
              <a:t>CrO</a:t>
            </a:r>
            <a:r>
              <a:rPr lang="en-US" altLang="zh-CN" sz="2800" baseline="-25000" dirty="0" smtClean="0">
                <a:latin typeface="Times New Roman" pitchFamily="18" charset="0"/>
                <a:ea typeface="华文细黑" pitchFamily="2" charset="-122"/>
              </a:rPr>
              <a:t>4</a:t>
            </a:r>
            <a:r>
              <a:rPr lang="zh-CN" altLang="zh-CN" sz="2800" dirty="0" smtClean="0">
                <a:latin typeface="Times New Roman" pitchFamily="18" charset="0"/>
                <a:ea typeface="华文细黑" pitchFamily="2" charset="-122"/>
              </a:rPr>
              <a:t>＋</a:t>
            </a:r>
            <a:r>
              <a:rPr lang="en-US" altLang="zh-CN" sz="2800" dirty="0" smtClean="0">
                <a:latin typeface="Times New Roman" pitchFamily="18" charset="0"/>
                <a:ea typeface="华文细黑" pitchFamily="2" charset="-122"/>
              </a:rPr>
              <a:t>8CO</a:t>
            </a:r>
            <a:r>
              <a:rPr lang="en-US" altLang="zh-CN" sz="2800" baseline="-25000" dirty="0" smtClean="0">
                <a:latin typeface="Times New Roman" pitchFamily="18" charset="0"/>
                <a:ea typeface="华文细黑" pitchFamily="2" charset="-122"/>
              </a:rPr>
              <a:t>2</a:t>
            </a:r>
          </a:p>
          <a:p>
            <a:pPr algn="just" eaLnBrk="1" hangingPunct="1">
              <a:lnSpc>
                <a:spcPct val="150000"/>
              </a:lnSpc>
            </a:pPr>
            <a:endParaRPr lang="en-US" altLang="zh-CN" sz="2800" baseline="-25000" dirty="0">
              <a:latin typeface="Times New Roman" pitchFamily="18" charset="0"/>
              <a:ea typeface="华文细黑" pitchFamily="2" charset="-122"/>
            </a:endParaRPr>
          </a:p>
          <a:p>
            <a:pPr algn="just" eaLnBrk="1" hangingPunct="1">
              <a:lnSpc>
                <a:spcPct val="150000"/>
              </a:lnSpc>
            </a:pPr>
            <a:endParaRPr lang="en-US" altLang="zh-CN" sz="2800" baseline="-25000" dirty="0" smtClean="0">
              <a:latin typeface="Times New Roman" pitchFamily="18" charset="0"/>
              <a:ea typeface="华文细黑" pitchFamily="2" charset="-122"/>
            </a:endParaRPr>
          </a:p>
        </p:txBody>
      </p:sp>
      <p:graphicFrame>
        <p:nvGraphicFramePr>
          <p:cNvPr id="76803" name="Object 139"/>
          <p:cNvGraphicFramePr>
            <a:graphicFrameLocks noChangeAspect="1"/>
          </p:cNvGraphicFramePr>
          <p:nvPr>
            <p:extLst>
              <p:ext uri="{D42A27DB-BD31-4B8C-83A1-F6EECF244321}">
                <p14:modId xmlns:p14="http://schemas.microsoft.com/office/powerpoint/2010/main" val="3097331903"/>
              </p:ext>
            </p:extLst>
          </p:nvPr>
        </p:nvGraphicFramePr>
        <p:xfrm>
          <a:off x="5166196" y="2646090"/>
          <a:ext cx="1250950" cy="903287"/>
        </p:xfrm>
        <a:graphic>
          <a:graphicData uri="http://schemas.openxmlformats.org/presentationml/2006/ole">
            <mc:AlternateContent xmlns:mc="http://schemas.openxmlformats.org/markup-compatibility/2006">
              <mc:Choice xmlns:v="urn:schemas-microsoft-com:vml" Requires="v">
                <p:oleObj spid="_x0000_s46095" name="文档" r:id="rId3" imgW="1251093" imgH="903632" progId="Word.Document.12">
                  <p:embed/>
                </p:oleObj>
              </mc:Choice>
              <mc:Fallback>
                <p:oleObj name="文档" r:id="rId3" imgW="1251093" imgH="903632"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196" y="2646090"/>
                        <a:ext cx="125095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矩形 30"/>
          <p:cNvSpPr/>
          <p:nvPr/>
        </p:nvSpPr>
        <p:spPr>
          <a:xfrm>
            <a:off x="0" y="6664325"/>
            <a:ext cx="12195175" cy="193675"/>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defTabSz="1219140" fontAlgn="auto">
              <a:lnSpc>
                <a:spcPct val="150000"/>
              </a:lnSpc>
              <a:spcBef>
                <a:spcPts val="0"/>
              </a:spcBef>
              <a:spcAft>
                <a:spcPts val="0"/>
              </a:spcAft>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矩形 31"/>
          <p:cNvSpPr/>
          <p:nvPr/>
        </p:nvSpPr>
        <p:spPr>
          <a:xfrm>
            <a:off x="4599161" y="2258988"/>
            <a:ext cx="415925" cy="819150"/>
          </a:xfrm>
          <a:prstGeom prst="rect">
            <a:avLst/>
          </a:prstGeom>
        </p:spPr>
        <p:txBody>
          <a:bodyPr wrap="none">
            <a:spAutoFit/>
          </a:bodyPr>
          <a:lstStyle/>
          <a:p>
            <a:pPr algn="just">
              <a:lnSpc>
                <a:spcPct val="150000"/>
              </a:lnSpc>
              <a:defRPr/>
            </a:pPr>
            <a:r>
              <a:rPr lang="en-US" altLang="zh-CN" sz="3600" b="1" dirty="0">
                <a:solidFill>
                  <a:srgbClr val="FF0000"/>
                </a:solidFill>
                <a:latin typeface="Times New Roman" pitchFamily="18" charset="0"/>
                <a:ea typeface="华文细黑" pitchFamily="2" charset="-122"/>
              </a:rPr>
              <a:t>0</a:t>
            </a:r>
            <a:endParaRPr lang="zh-CN" altLang="zh-CN" sz="1050" b="1" dirty="0">
              <a:solidFill>
                <a:srgbClr val="FF0000"/>
              </a:solidFill>
              <a:latin typeface="宋体" pitchFamily="2" charset="-122"/>
              <a:ea typeface="黑体" pitchFamily="49" charset="-122"/>
            </a:endParaRPr>
          </a:p>
        </p:txBody>
      </p:sp>
      <p:sp>
        <p:nvSpPr>
          <p:cNvPr id="33" name="矩形 32"/>
          <p:cNvSpPr/>
          <p:nvPr/>
        </p:nvSpPr>
        <p:spPr>
          <a:xfrm>
            <a:off x="681906" y="2237780"/>
            <a:ext cx="677862" cy="819150"/>
          </a:xfrm>
          <a:prstGeom prst="rect">
            <a:avLst/>
          </a:prstGeom>
        </p:spPr>
        <p:txBody>
          <a:bodyPr wrap="none">
            <a:spAutoFit/>
          </a:bodyPr>
          <a:lstStyle/>
          <a:p>
            <a:pPr algn="just">
              <a:lnSpc>
                <a:spcPct val="150000"/>
              </a:lnSpc>
              <a:defRPr/>
            </a:pPr>
            <a:r>
              <a:rPr lang="en-US" altLang="zh-CN" sz="3600" b="1" dirty="0">
                <a:solidFill>
                  <a:srgbClr val="FF0000"/>
                </a:solidFill>
                <a:latin typeface="Times New Roman" pitchFamily="18" charset="0"/>
                <a:ea typeface="华文细黑" pitchFamily="2" charset="-122"/>
              </a:rPr>
              <a:t>+2</a:t>
            </a:r>
            <a:endParaRPr lang="zh-CN" altLang="zh-CN" sz="1050" b="1" dirty="0">
              <a:solidFill>
                <a:srgbClr val="FF0000"/>
              </a:solidFill>
              <a:latin typeface="宋体" pitchFamily="2" charset="-122"/>
              <a:ea typeface="黑体" pitchFamily="49" charset="-122"/>
            </a:endParaRPr>
          </a:p>
        </p:txBody>
      </p:sp>
      <p:sp>
        <p:nvSpPr>
          <p:cNvPr id="34" name="矩形 33"/>
          <p:cNvSpPr/>
          <p:nvPr/>
        </p:nvSpPr>
        <p:spPr>
          <a:xfrm>
            <a:off x="1465412" y="2264842"/>
            <a:ext cx="677862" cy="817563"/>
          </a:xfrm>
          <a:prstGeom prst="rect">
            <a:avLst/>
          </a:prstGeom>
        </p:spPr>
        <p:txBody>
          <a:bodyPr wrap="none">
            <a:spAutoFit/>
          </a:bodyPr>
          <a:lstStyle/>
          <a:p>
            <a:pPr algn="just">
              <a:lnSpc>
                <a:spcPct val="150000"/>
              </a:lnSpc>
              <a:defRPr/>
            </a:pPr>
            <a:r>
              <a:rPr lang="en-US" altLang="zh-CN" sz="3600" b="1" dirty="0">
                <a:solidFill>
                  <a:srgbClr val="FF0000"/>
                </a:solidFill>
                <a:latin typeface="Times New Roman" pitchFamily="18" charset="0"/>
                <a:ea typeface="华文细黑" pitchFamily="2" charset="-122"/>
              </a:rPr>
              <a:t>+3</a:t>
            </a:r>
            <a:endParaRPr lang="zh-CN" altLang="zh-CN" sz="1050" b="1" dirty="0">
              <a:solidFill>
                <a:srgbClr val="FF0000"/>
              </a:solidFill>
              <a:latin typeface="宋体" pitchFamily="2" charset="-122"/>
              <a:ea typeface="黑体" pitchFamily="49" charset="-122"/>
            </a:endParaRPr>
          </a:p>
        </p:txBody>
      </p:sp>
      <p:sp>
        <p:nvSpPr>
          <p:cNvPr id="35" name="矩形 34"/>
          <p:cNvSpPr/>
          <p:nvPr/>
        </p:nvSpPr>
        <p:spPr>
          <a:xfrm>
            <a:off x="6239222" y="2260576"/>
            <a:ext cx="679450" cy="817562"/>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+3</a:t>
            </a:r>
            <a:endParaRPr lang="zh-CN" altLang="zh-CN" sz="1050" b="1" dirty="0">
              <a:solidFill>
                <a:srgbClr val="FF0000"/>
              </a:solidFill>
              <a:latin typeface="宋体" pitchFamily="2" charset="-122"/>
              <a:ea typeface="黑体" pitchFamily="49" charset="-122"/>
            </a:endParaRPr>
          </a:p>
        </p:txBody>
      </p:sp>
      <p:sp>
        <p:nvSpPr>
          <p:cNvPr id="36" name="矩形 35"/>
          <p:cNvSpPr/>
          <p:nvPr/>
        </p:nvSpPr>
        <p:spPr>
          <a:xfrm>
            <a:off x="8153119" y="2272953"/>
            <a:ext cx="678391" cy="818173"/>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+6</a:t>
            </a:r>
            <a:endParaRPr lang="zh-CN" altLang="zh-CN" sz="1050" b="1" dirty="0">
              <a:solidFill>
                <a:srgbClr val="FF0000"/>
              </a:solidFill>
              <a:latin typeface="宋体" pitchFamily="2" charset="-122"/>
              <a:ea typeface="黑体" pitchFamily="49" charset="-122"/>
            </a:endParaRPr>
          </a:p>
        </p:txBody>
      </p:sp>
      <p:sp>
        <p:nvSpPr>
          <p:cNvPr id="39" name="矩形 38"/>
          <p:cNvSpPr/>
          <p:nvPr/>
        </p:nvSpPr>
        <p:spPr>
          <a:xfrm>
            <a:off x="9659867" y="2259965"/>
            <a:ext cx="569387" cy="818173"/>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-2</a:t>
            </a:r>
            <a:endParaRPr lang="zh-CN" altLang="zh-CN" sz="1050" b="1" dirty="0">
              <a:solidFill>
                <a:srgbClr val="FF0000"/>
              </a:solidFill>
              <a:latin typeface="宋体" pitchFamily="2" charset="-122"/>
              <a:ea typeface="黑体" pitchFamily="49" charset="-122"/>
            </a:endParaRPr>
          </a:p>
        </p:txBody>
      </p:sp>
      <p:grpSp>
        <p:nvGrpSpPr>
          <p:cNvPr id="40" name="组合 39"/>
          <p:cNvGrpSpPr/>
          <p:nvPr/>
        </p:nvGrpSpPr>
        <p:grpSpPr>
          <a:xfrm>
            <a:off x="1147958" y="2240110"/>
            <a:ext cx="5595319" cy="305203"/>
            <a:chOff x="1558702" y="5655806"/>
            <a:chExt cx="3197444" cy="159253"/>
          </a:xfrm>
        </p:grpSpPr>
        <p:cxnSp>
          <p:nvCxnSpPr>
            <p:cNvPr id="41" name="直接连接符 40"/>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1565959"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748889" y="5659444"/>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1931442" y="2048832"/>
            <a:ext cx="6696744" cy="556459"/>
            <a:chOff x="1558702" y="5659445"/>
            <a:chExt cx="3190187" cy="159457"/>
          </a:xfrm>
        </p:grpSpPr>
        <p:cxnSp>
          <p:nvCxnSpPr>
            <p:cNvPr id="45" name="直接连接符 44"/>
            <p:cNvCxnSpPr/>
            <p:nvPr/>
          </p:nvCxnSpPr>
          <p:spPr>
            <a:xfrm flipV="1">
              <a:off x="1558702" y="5663084"/>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558702" y="5659445"/>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4748889" y="5662432"/>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2710830" y="2205331"/>
            <a:ext cx="869149" cy="584775"/>
          </a:xfrm>
          <a:prstGeom prst="rect">
            <a:avLst/>
          </a:prstGeom>
          <a:noFill/>
        </p:spPr>
        <p:txBody>
          <a:bodyPr wrap="none" rtlCol="0">
            <a:spAutoFit/>
          </a:bodyPr>
          <a:lstStyle/>
          <a:p>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4e</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7091205" y="2017533"/>
            <a:ext cx="1074333" cy="584775"/>
          </a:xfrm>
          <a:prstGeom prst="rect">
            <a:avLst/>
          </a:prstGeom>
          <a:noFill/>
        </p:spPr>
        <p:txBody>
          <a:bodyPr wrap="none" rtlCol="0">
            <a:spAutoFit/>
          </a:bodyPr>
          <a:lstStyle/>
          <a:p>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24e</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grpSp>
        <p:nvGrpSpPr>
          <p:cNvPr id="50" name="组合 49"/>
          <p:cNvGrpSpPr/>
          <p:nvPr/>
        </p:nvGrpSpPr>
        <p:grpSpPr>
          <a:xfrm>
            <a:off x="4831605" y="3337492"/>
            <a:ext cx="5152033" cy="504055"/>
            <a:chOff x="1957745" y="6370055"/>
            <a:chExt cx="4238492" cy="188805"/>
          </a:xfrm>
        </p:grpSpPr>
        <p:cxnSp>
          <p:nvCxnSpPr>
            <p:cNvPr id="51" name="直接连接符 50"/>
            <p:cNvCxnSpPr/>
            <p:nvPr/>
          </p:nvCxnSpPr>
          <p:spPr>
            <a:xfrm>
              <a:off x="1957745" y="6379789"/>
              <a:ext cx="0" cy="1753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6870454" y="3841547"/>
            <a:ext cx="1074333" cy="584775"/>
          </a:xfrm>
          <a:prstGeom prst="rect">
            <a:avLst/>
          </a:prstGeom>
          <a:noFill/>
        </p:spPr>
        <p:txBody>
          <a:bodyPr wrap="none" rtlCol="0">
            <a:spAutoFit/>
          </a:bodyPr>
          <a:lstStyle/>
          <a:p>
            <a:r>
              <a:rPr lang="zh-CN" altLang="en-US" sz="3200" b="1" dirty="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28e</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2" name="矩形 1"/>
          <p:cNvSpPr/>
          <p:nvPr/>
        </p:nvSpPr>
        <p:spPr>
          <a:xfrm>
            <a:off x="220663" y="4509914"/>
            <a:ext cx="11347151" cy="2131353"/>
          </a:xfrm>
          <a:prstGeom prst="rect">
            <a:avLst/>
          </a:prstGeom>
        </p:spPr>
        <p:txBody>
          <a:bodyPr wrap="square">
            <a:spAutoFit/>
          </a:bodyPr>
          <a:lstStyle/>
          <a:p>
            <a:pPr algn="just">
              <a:lnSpc>
                <a:spcPts val="4500"/>
              </a:lnSpc>
              <a:spcAft>
                <a:spcPts val="1200"/>
              </a:spcAft>
            </a:pPr>
            <a:r>
              <a:rPr lang="zh-CN" altLang="zh-CN" sz="2800" kern="100" dirty="0">
                <a:latin typeface="Times New Roman"/>
                <a:ea typeface="华文细黑"/>
                <a:cs typeface="Times New Roman"/>
              </a:rPr>
              <a:t>若</a:t>
            </a:r>
            <a:r>
              <a:rPr lang="zh-CN" altLang="zh-CN" sz="2800" kern="100" dirty="0" smtClean="0">
                <a:latin typeface="Times New Roman"/>
                <a:ea typeface="华文细黑"/>
                <a:cs typeface="Times New Roman"/>
              </a:rPr>
              <a:t>有</a:t>
            </a: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CO</a:t>
            </a:r>
            <a:r>
              <a:rPr lang="en-US" altLang="zh-CN" sz="2800" kern="100" baseline="-25000" dirty="0" smtClean="0">
                <a:latin typeface="Times New Roman"/>
                <a:ea typeface="华文细黑"/>
                <a:cs typeface="Courier New"/>
              </a:rPr>
              <a:t>2</a:t>
            </a:r>
            <a:r>
              <a:rPr lang="zh-CN" altLang="en-US" sz="2800" kern="100" dirty="0" smtClean="0">
                <a:latin typeface="Times New Roman"/>
                <a:ea typeface="华文细黑"/>
                <a:cs typeface="Times New Roman"/>
              </a:rPr>
              <a:t>生成</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转移的电子数为</a:t>
            </a:r>
            <a:r>
              <a:rPr lang="zh-CN" altLang="en-US" sz="2800" u="sng" kern="100" dirty="0" smtClean="0">
                <a:latin typeface="Times New Roman"/>
                <a:ea typeface="华文细黑"/>
                <a:cs typeface="Times New Roman"/>
              </a:rPr>
              <a:t>           </a:t>
            </a:r>
            <a:r>
              <a:rPr lang="en-US" altLang="zh-CN" sz="2800" kern="100" dirty="0" err="1" smtClean="0">
                <a:latin typeface="Times New Roman"/>
                <a:ea typeface="华文细黑"/>
                <a:cs typeface="Times New Roman"/>
              </a:rPr>
              <a:t>mol</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500"/>
              </a:lnSpc>
              <a:spcAft>
                <a:spcPts val="1200"/>
              </a:spcAft>
            </a:pPr>
            <a:r>
              <a:rPr lang="zh-CN" altLang="en-US" sz="2800" kern="100" dirty="0" smtClean="0">
                <a:latin typeface="Times New Roman"/>
                <a:ea typeface="华文细黑"/>
                <a:cs typeface="Times New Roman"/>
              </a:rPr>
              <a:t>同时有</a:t>
            </a:r>
            <a:r>
              <a:rPr lang="zh-CN" altLang="en-US" sz="2800" u="sng" kern="100" dirty="0" smtClean="0">
                <a:latin typeface="Times New Roman"/>
                <a:ea typeface="华文细黑"/>
                <a:cs typeface="Times New Roman"/>
              </a:rPr>
              <a:t>       </a:t>
            </a:r>
            <a:r>
              <a:rPr lang="en-US" altLang="zh-CN" sz="2800" kern="100" dirty="0" err="1" smtClean="0">
                <a:latin typeface="Times New Roman"/>
                <a:ea typeface="华文细黑"/>
                <a:cs typeface="Times New Roman"/>
              </a:rPr>
              <a:t>molCr</a:t>
            </a:r>
            <a:r>
              <a:rPr lang="zh-CN" altLang="en-US" sz="2800" kern="100" dirty="0" smtClean="0">
                <a:latin typeface="Times New Roman"/>
                <a:ea typeface="华文细黑"/>
                <a:cs typeface="Times New Roman"/>
              </a:rPr>
              <a:t>原子被氧化；</a:t>
            </a:r>
            <a:endParaRPr lang="en-US" altLang="zh-CN" sz="2800" kern="100" dirty="0" smtClean="0">
              <a:latin typeface="Times New Roman"/>
              <a:ea typeface="华文细黑"/>
              <a:cs typeface="Times New Roman"/>
            </a:endParaRPr>
          </a:p>
          <a:p>
            <a:pPr algn="just">
              <a:lnSpc>
                <a:spcPts val="4500"/>
              </a:lnSpc>
              <a:spcAft>
                <a:spcPts val="1200"/>
              </a:spcAft>
            </a:pPr>
            <a:r>
              <a:rPr lang="zh-CN" altLang="en-US" sz="2800" kern="100" dirty="0" smtClean="0">
                <a:latin typeface="Times New Roman"/>
                <a:ea typeface="华文细黑"/>
                <a:cs typeface="Times New Roman"/>
              </a:rPr>
              <a:t>有</a:t>
            </a:r>
            <a:r>
              <a:rPr lang="zh-CN" altLang="en-US" sz="2800" u="sng" kern="100" dirty="0" smtClean="0">
                <a:latin typeface="Times New Roman"/>
                <a:ea typeface="华文细黑"/>
                <a:cs typeface="Times New Roman"/>
              </a:rPr>
              <a:t>       </a:t>
            </a:r>
            <a:r>
              <a:rPr lang="en-US" altLang="zh-CN" sz="2800" kern="100" dirty="0" smtClean="0">
                <a:latin typeface="Times New Roman"/>
                <a:ea typeface="华文细黑"/>
                <a:cs typeface="Times New Roman"/>
              </a:rPr>
              <a:t>molO</a:t>
            </a:r>
            <a:r>
              <a:rPr lang="en-US" altLang="zh-CN" sz="2800" kern="100" baseline="-25000" dirty="0" smtClean="0">
                <a:latin typeface="Times New Roman"/>
                <a:ea typeface="华文细黑"/>
                <a:cs typeface="Times New Roman"/>
              </a:rPr>
              <a:t>2</a:t>
            </a:r>
            <a:r>
              <a:rPr lang="zh-CN" altLang="en-US" sz="2800" kern="100" dirty="0" smtClean="0">
                <a:latin typeface="Times New Roman"/>
                <a:ea typeface="华文细黑"/>
                <a:cs typeface="Times New Roman"/>
              </a:rPr>
              <a:t>被还原；</a:t>
            </a:r>
            <a:r>
              <a:rPr lang="zh-CN" altLang="en-US" sz="2800" kern="100" dirty="0" smtClean="0">
                <a:latin typeface="Times New Roman"/>
                <a:ea typeface="华文细黑"/>
                <a:cs typeface="Times New Roman"/>
              </a:rPr>
              <a:t>其中被</a:t>
            </a:r>
            <a:r>
              <a:rPr lang="en-US" altLang="zh-CN" sz="2800" kern="100" dirty="0" smtClean="0">
                <a:latin typeface="Times New Roman"/>
                <a:ea typeface="华文细黑"/>
                <a:cs typeface="Times New Roman"/>
              </a:rPr>
              <a:t>Cr</a:t>
            </a:r>
            <a:r>
              <a:rPr lang="zh-CN" altLang="en-US" sz="2800" kern="100" dirty="0" smtClean="0">
                <a:latin typeface="Times New Roman"/>
                <a:ea typeface="华文细黑"/>
                <a:cs typeface="Times New Roman"/>
              </a:rPr>
              <a:t>还原的</a:t>
            </a:r>
            <a:r>
              <a:rPr lang="en-US" altLang="zh-CN" sz="2800" kern="100" dirty="0" smtClean="0">
                <a:latin typeface="Times New Roman"/>
                <a:ea typeface="华文细黑"/>
                <a:cs typeface="Times New Roman"/>
              </a:rPr>
              <a:t>O</a:t>
            </a:r>
            <a:r>
              <a:rPr lang="en-US" altLang="zh-CN" sz="2800" kern="100" baseline="-25000" dirty="0" smtClean="0">
                <a:latin typeface="Times New Roman"/>
                <a:ea typeface="华文细黑"/>
                <a:cs typeface="Times New Roman"/>
              </a:rPr>
              <a:t>2</a:t>
            </a:r>
            <a:r>
              <a:rPr lang="zh-CN" altLang="en-US" sz="2800" kern="100" dirty="0" smtClean="0">
                <a:latin typeface="Times New Roman"/>
                <a:ea typeface="华文细黑"/>
                <a:cs typeface="Times New Roman"/>
              </a:rPr>
              <a:t>有</a:t>
            </a:r>
            <a:r>
              <a:rPr lang="zh-CN" altLang="en-US" sz="2800" u="sng" kern="100" dirty="0" smtClean="0">
                <a:latin typeface="Times New Roman"/>
                <a:ea typeface="华文细黑"/>
                <a:cs typeface="Times New Roman"/>
              </a:rPr>
              <a:t>        </a:t>
            </a:r>
            <a:r>
              <a:rPr lang="en-US" altLang="zh-CN" sz="2800" kern="100" dirty="0" err="1" smtClean="0">
                <a:latin typeface="Times New Roman"/>
                <a:ea typeface="华文细黑"/>
                <a:cs typeface="Times New Roman"/>
              </a:rPr>
              <a:t>mol</a:t>
            </a:r>
            <a:r>
              <a:rPr lang="zh-CN" altLang="en-US"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5" name="TextBox 54"/>
          <p:cNvSpPr txBox="1"/>
          <p:nvPr/>
        </p:nvSpPr>
        <p:spPr>
          <a:xfrm>
            <a:off x="6167214" y="4535314"/>
            <a:ext cx="914033"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28/8</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516192" y="5229994"/>
            <a:ext cx="389850"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1</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57" name="TextBox 56"/>
          <p:cNvSpPr txBox="1"/>
          <p:nvPr/>
        </p:nvSpPr>
        <p:spPr>
          <a:xfrm>
            <a:off x="6898526" y="6004687"/>
            <a:ext cx="708848"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3/4</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58" name="TextBox 57"/>
          <p:cNvSpPr txBox="1"/>
          <p:nvPr/>
        </p:nvSpPr>
        <p:spPr>
          <a:xfrm>
            <a:off x="595730" y="6013371"/>
            <a:ext cx="708848"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7/8</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000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down)">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down)">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ipe(down)">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down)">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down)">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wipe(down)">
                                      <p:cBhvr>
                                        <p:cTn id="77" dur="500"/>
                                        <p:tgtEl>
                                          <p:spTgt spid="5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down)">
                                      <p:cBhvr>
                                        <p:cTn id="8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9" grpId="0"/>
      <p:bldP spid="48" grpId="0"/>
      <p:bldP spid="49" grpId="0"/>
      <p:bldP spid="54" grpId="0"/>
      <p:bldP spid="55" grpId="0"/>
      <p:bldP spid="56" grpId="0"/>
      <p:bldP spid="57" grpId="0"/>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554733"/>
            <a:ext cx="11733225" cy="5874404"/>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3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时，被氧化的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y</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根据得失电子守恒得</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1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[0</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所以参加反应的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87094" y="1190976"/>
            <a:ext cx="697627" cy="584775"/>
          </a:xfrm>
          <a:prstGeom prst="rect">
            <a:avLst/>
          </a:prstGeom>
        </p:spPr>
        <p:txBody>
          <a:bodyPr wrap="none">
            <a:spAutoFit/>
          </a:bodyPr>
          <a:lstStyle/>
          <a:p>
            <a:r>
              <a:rPr lang="en-US" altLang="zh-CN" sz="3200" b="1" kern="100" dirty="0">
                <a:solidFill>
                  <a:srgbClr val="FF0000"/>
                </a:solidFill>
                <a:latin typeface="Times New Roman"/>
                <a:cs typeface="Times New Roman"/>
              </a:rPr>
              <a:t>1.5</a:t>
            </a:r>
            <a:endParaRPr lang="zh-CN" altLang="en-US" sz="3200" b="1" kern="100" dirty="0">
              <a:solidFill>
                <a:srgbClr val="FF0000"/>
              </a:solidFill>
              <a:latin typeface="Times New Roman"/>
              <a:cs typeface="Times New Roman"/>
            </a:endParaRPr>
          </a:p>
        </p:txBody>
      </p:sp>
      <p:sp>
        <p:nvSpPr>
          <p:cNvPr id="4" name="矩形 3"/>
          <p:cNvSpPr/>
          <p:nvPr/>
        </p:nvSpPr>
        <p:spPr>
          <a:xfrm>
            <a:off x="3286894" y="1664552"/>
            <a:ext cx="697627" cy="757130"/>
          </a:xfrm>
          <a:prstGeom prst="rect">
            <a:avLst/>
          </a:prstGeom>
        </p:spPr>
        <p:txBody>
          <a:bodyPr wrap="none">
            <a:spAutoFit/>
          </a:bodyPr>
          <a:lstStyle/>
          <a:p>
            <a:pPr>
              <a:lnSpc>
                <a:spcPct val="135000"/>
              </a:lnSpc>
              <a:spcAft>
                <a:spcPts val="0"/>
              </a:spcAft>
            </a:pPr>
            <a:r>
              <a:rPr lang="en-US" altLang="zh-CN" sz="3200" b="1" kern="100" dirty="0" smtClean="0">
                <a:solidFill>
                  <a:srgbClr val="FF0000"/>
                </a:solidFill>
                <a:latin typeface="Times New Roman"/>
                <a:cs typeface="Times New Roman"/>
              </a:rPr>
              <a:t>2.2</a:t>
            </a:r>
            <a:endParaRPr lang="zh-CN" altLang="zh-CN" sz="3200" b="1" kern="100" dirty="0">
              <a:solidFill>
                <a:srgbClr val="FF0000"/>
              </a:solidFill>
              <a:latin typeface="Times New Roman"/>
              <a:cs typeface="Times New Roman"/>
            </a:endParaRPr>
          </a:p>
        </p:txBody>
      </p:sp>
      <p:cxnSp>
        <p:nvCxnSpPr>
          <p:cNvPr id="6" name="直接箭头连接符 5"/>
          <p:cNvCxnSpPr/>
          <p:nvPr/>
        </p:nvCxnSpPr>
        <p:spPr>
          <a:xfrm>
            <a:off x="3564766" y="945834"/>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702718" y="45418"/>
            <a:ext cx="886915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11</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CuSO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24</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O</a:t>
            </a:r>
            <a:r>
              <a:rPr lang="en-US" altLang="zh-CN" sz="2800" b="1" kern="100" spc="-125" dirty="0" smtClean="0">
                <a:latin typeface="Times New Roman" panose="02020603050405020304" pitchFamily="18" charset="0"/>
                <a:ea typeface="华文细黑"/>
                <a:cs typeface="Times New Roman" panose="02020603050405020304" pitchFamily="18" charset="0"/>
              </a:rPr>
              <a:t> === </a:t>
            </a:r>
            <a:r>
              <a:rPr lang="en-US" altLang="zh-CN" sz="2800" b="1" kern="100" spc="-125" dirty="0" smtClean="0">
                <a:solidFill>
                  <a:srgbClr val="FF0000"/>
                </a:solidFill>
                <a:latin typeface="Times New Roman" panose="02020603050405020304" pitchFamily="18" charset="0"/>
                <a:ea typeface="华文细黑"/>
                <a:cs typeface="Times New Roman" panose="02020603050405020304" pitchFamily="18" charset="0"/>
              </a:rPr>
              <a:t>5</a:t>
            </a:r>
            <a:r>
              <a:rPr lang="en-US" altLang="zh-CN" sz="2800" b="1" kern="100" dirty="0" smtClean="0">
                <a:latin typeface="Times New Roman" panose="02020603050405020304" pitchFamily="18" charset="0"/>
                <a:ea typeface="华文细黑"/>
                <a:cs typeface="Times New Roman" panose="02020603050405020304" pitchFamily="18" charset="0"/>
              </a:rPr>
              <a:t>Cu</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6</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900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linds(horizontal)">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blinds(horizontal)">
                                      <p:cBhvr>
                                        <p:cTn id="19" dur="500"/>
                                        <p:tgtEl>
                                          <p:spTgt spid="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blinds(horizontal)">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blinds(horizontal)">
                                      <p:cBhvr>
                                        <p:cTn id="34" dur="5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blinds(horizontal)">
                                      <p:cBhvr>
                                        <p:cTn id="39" dur="500"/>
                                        <p:tgtEl>
                                          <p:spTgt spid="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blinds(horizontal)">
                                      <p:cBhvr>
                                        <p:cTn id="44" dur="500"/>
                                        <p:tgtEl>
                                          <p:spTgt spid="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linds(horizontal)">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124" y="621482"/>
            <a:ext cx="11502034" cy="425768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题组三　多步反应得失电子守恒问题</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有的试题反应过程多，涉及的氧化还原反应也多，数量关系较为复杂，若用常规方法求解比较困难，若抓住失电子总数等于得电子总数这一关系，则解题就变得很简单。解这类试题时，注意不要遗漏某个氧化还原反应，要理清具体的反应过程，分析在整个反应过程中化合价发生变化的元素得电子数目和失电子数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363204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24458" y="-26590"/>
            <a:ext cx="11809312" cy="696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3300" dirty="0" smtClean="0">
                <a:solidFill>
                  <a:srgbClr val="FF0000"/>
                </a:solidFill>
                <a:latin typeface="Times New Roman" panose="02020603050405020304" pitchFamily="18" charset="0"/>
                <a:ea typeface="+mn-ea"/>
                <a:cs typeface="Times New Roman" panose="02020603050405020304" pitchFamily="18" charset="0"/>
              </a:rPr>
              <a:t>补充例题</a:t>
            </a:r>
            <a:r>
              <a:rPr lang="en-US" altLang="zh-CN" sz="3300" dirty="0" smtClean="0">
                <a:solidFill>
                  <a:srgbClr val="FF0000"/>
                </a:solidFill>
                <a:latin typeface="Times New Roman" panose="02020603050405020304" pitchFamily="18" charset="0"/>
                <a:ea typeface="+mn-ea"/>
                <a:cs typeface="Times New Roman" panose="02020603050405020304" pitchFamily="18" charset="0"/>
              </a:rPr>
              <a:t>1: </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将</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19.2g</a:t>
            </a:r>
            <a:r>
              <a:rPr lang="zh-CN" altLang="en-US" sz="3300" dirty="0">
                <a:solidFill>
                  <a:srgbClr val="000000"/>
                </a:solidFill>
                <a:latin typeface="Times New Roman" panose="02020603050405020304" pitchFamily="18" charset="0"/>
                <a:ea typeface="+mn-ea"/>
                <a:cs typeface="Times New Roman" panose="02020603050405020304" pitchFamily="18" charset="0"/>
              </a:rPr>
              <a:t>铜粉</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与</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100mL</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一定</a:t>
            </a:r>
            <a:r>
              <a:rPr lang="zh-CN" altLang="en-US" sz="3300" dirty="0">
                <a:solidFill>
                  <a:srgbClr val="000000"/>
                </a:solidFill>
                <a:latin typeface="Times New Roman" panose="02020603050405020304" pitchFamily="18" charset="0"/>
                <a:ea typeface="+mn-ea"/>
                <a:cs typeface="Times New Roman" panose="02020603050405020304" pitchFamily="18" charset="0"/>
              </a:rPr>
              <a:t>浓度</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的浓</a:t>
            </a:r>
            <a:r>
              <a:rPr lang="zh-CN" altLang="en-US" sz="3300" dirty="0">
                <a:solidFill>
                  <a:srgbClr val="000000"/>
                </a:solidFill>
                <a:latin typeface="Times New Roman" panose="02020603050405020304" pitchFamily="18" charset="0"/>
                <a:ea typeface="+mn-ea"/>
                <a:cs typeface="Times New Roman" panose="02020603050405020304" pitchFamily="18" charset="0"/>
              </a:rPr>
              <a:t>硝酸反应，当铜粉完全作用时，收集</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到</a:t>
            </a:r>
            <a:r>
              <a:rPr lang="zh-CN" altLang="en-US" sz="3300" dirty="0">
                <a:solidFill>
                  <a:srgbClr val="000000"/>
                </a:solidFill>
                <a:latin typeface="Times New Roman" panose="02020603050405020304" pitchFamily="18" charset="0"/>
                <a:ea typeface="+mn-ea"/>
                <a:cs typeface="Times New Roman" panose="02020603050405020304" pitchFamily="18" charset="0"/>
              </a:rPr>
              <a:t>混合</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气体</a:t>
            </a:r>
            <a:r>
              <a:rPr lang="zh-CN" altLang="en-US" sz="3300" dirty="0">
                <a:solidFill>
                  <a:srgbClr val="000000"/>
                </a:solidFill>
                <a:latin typeface="Times New Roman" panose="02020603050405020304" pitchFamily="18" charset="0"/>
                <a:ea typeface="+mn-ea"/>
                <a:cs typeface="Times New Roman" panose="02020603050405020304" pitchFamily="18" charset="0"/>
              </a:rPr>
              <a:t>为</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11.2L</a:t>
            </a:r>
            <a:r>
              <a:rPr lang="zh-CN" altLang="en-US" sz="3300" dirty="0">
                <a:solidFill>
                  <a:srgbClr val="000000"/>
                </a:solidFill>
                <a:latin typeface="Times New Roman" panose="02020603050405020304" pitchFamily="18" charset="0"/>
                <a:ea typeface="+mn-ea"/>
                <a:cs typeface="Times New Roman" panose="02020603050405020304" pitchFamily="18" charset="0"/>
              </a:rPr>
              <a:t>（标准状况）</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则：</a:t>
            </a:r>
            <a:endParaRPr lang="en-US" altLang="zh-CN" sz="3300" dirty="0" smtClean="0">
              <a:solidFill>
                <a:srgbClr val="000000"/>
              </a:solidFill>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latin typeface="Times New Roman" panose="02020603050405020304" pitchFamily="18" charset="0"/>
                <a:ea typeface="+mn-ea"/>
                <a:cs typeface="Times New Roman" panose="02020603050405020304" pitchFamily="18" charset="0"/>
              </a:rPr>
              <a:t>1.</a:t>
            </a:r>
            <a:r>
              <a:rPr lang="zh-CN" altLang="en-US" sz="3300" dirty="0" smtClean="0">
                <a:latin typeface="Times New Roman" panose="02020603050405020304" pitchFamily="18" charset="0"/>
                <a:ea typeface="+mn-ea"/>
                <a:cs typeface="Times New Roman" panose="02020603050405020304" pitchFamily="18" charset="0"/>
              </a:rPr>
              <a:t>混合气体中</a:t>
            </a:r>
            <a:r>
              <a:rPr lang="en-US" altLang="zh-CN" sz="3300" dirty="0" smtClean="0">
                <a:latin typeface="Times New Roman" panose="02020603050405020304" pitchFamily="18" charset="0"/>
                <a:ea typeface="+mn-ea"/>
                <a:cs typeface="Times New Roman" panose="02020603050405020304" pitchFamily="18" charset="0"/>
              </a:rPr>
              <a:t>NO</a:t>
            </a:r>
            <a:r>
              <a:rPr lang="zh-CN" altLang="en-US" sz="3300" dirty="0" smtClean="0">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smtClean="0">
                <a:latin typeface="Times New Roman" panose="02020603050405020304" pitchFamily="18" charset="0"/>
                <a:cs typeface="Times New Roman" panose="02020603050405020304" pitchFamily="18" charset="0"/>
              </a:rPr>
              <a:t>             </a:t>
            </a:r>
            <a:r>
              <a:rPr lang="en-US" altLang="zh-CN" sz="3300" dirty="0" smtClean="0">
                <a:latin typeface="Times New Roman" panose="02020603050405020304" pitchFamily="18" charset="0"/>
                <a:cs typeface="Times New Roman" panose="02020603050405020304" pitchFamily="18" charset="0"/>
              </a:rPr>
              <a:t>L</a:t>
            </a:r>
            <a:r>
              <a:rPr lang="zh-CN" altLang="en-US" sz="3300" dirty="0" smtClean="0">
                <a:latin typeface="Times New Roman" panose="02020603050405020304" pitchFamily="18" charset="0"/>
                <a:cs typeface="Times New Roman" panose="02020603050405020304" pitchFamily="18" charset="0"/>
              </a:rPr>
              <a:t>，</a:t>
            </a:r>
            <a:r>
              <a:rPr lang="en-US" altLang="zh-CN" sz="3300" dirty="0" smtClean="0">
                <a:latin typeface="Times New Roman" panose="02020603050405020304" pitchFamily="18" charset="0"/>
                <a:cs typeface="Times New Roman" panose="02020603050405020304" pitchFamily="18" charset="0"/>
              </a:rPr>
              <a:t>NO</a:t>
            </a:r>
            <a:r>
              <a:rPr lang="en-US" altLang="zh-CN" sz="3300" baseline="-25000" dirty="0" smtClean="0">
                <a:latin typeface="Times New Roman" panose="02020603050405020304" pitchFamily="18" charset="0"/>
                <a:cs typeface="Times New Roman" panose="02020603050405020304" pitchFamily="18" charset="0"/>
              </a:rPr>
              <a:t>2</a:t>
            </a:r>
            <a:r>
              <a:rPr lang="zh-CN" altLang="en-US" sz="3300" dirty="0">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a:latin typeface="Times New Roman" panose="02020603050405020304" pitchFamily="18" charset="0"/>
                <a:cs typeface="Times New Roman" panose="02020603050405020304" pitchFamily="18" charset="0"/>
              </a:rPr>
              <a:t>     </a:t>
            </a:r>
            <a:r>
              <a:rPr lang="zh-CN" altLang="en-US" sz="3300" u="sng" dirty="0" smtClean="0">
                <a:latin typeface="Times New Roman" panose="02020603050405020304" pitchFamily="18" charset="0"/>
                <a:cs typeface="Times New Roman" panose="02020603050405020304" pitchFamily="18" charset="0"/>
              </a:rPr>
              <a:t>        </a:t>
            </a:r>
            <a:r>
              <a:rPr lang="en-US" altLang="zh-CN" sz="3300" dirty="0" smtClean="0">
                <a:latin typeface="Times New Roman" panose="02020603050405020304" pitchFamily="18" charset="0"/>
                <a:cs typeface="Times New Roman" panose="02020603050405020304" pitchFamily="18" charset="0"/>
              </a:rPr>
              <a:t>L</a:t>
            </a:r>
            <a:r>
              <a:rPr lang="zh-CN" altLang="en-US" sz="3300" dirty="0">
                <a:latin typeface="Times New Roman" panose="02020603050405020304" pitchFamily="18" charset="0"/>
                <a:cs typeface="Times New Roman" panose="02020603050405020304" pitchFamily="18" charset="0"/>
              </a:rPr>
              <a:t>；</a:t>
            </a:r>
            <a:endParaRPr lang="en-US" altLang="zh-CN" sz="3300" dirty="0" smtClean="0">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latin typeface="Times New Roman" panose="02020603050405020304" pitchFamily="18" charset="0"/>
                <a:ea typeface="+mn-ea"/>
                <a:cs typeface="Times New Roman" panose="02020603050405020304" pitchFamily="18" charset="0"/>
              </a:rPr>
              <a:t>2.</a:t>
            </a:r>
            <a:r>
              <a:rPr lang="zh-CN" altLang="en-US" sz="3300" dirty="0" smtClean="0">
                <a:latin typeface="Times New Roman" panose="02020603050405020304" pitchFamily="18" charset="0"/>
                <a:ea typeface="+mn-ea"/>
                <a:cs typeface="Times New Roman" panose="02020603050405020304" pitchFamily="18" charset="0"/>
              </a:rPr>
              <a:t>反应所</a:t>
            </a:r>
            <a:r>
              <a:rPr lang="zh-CN" altLang="en-US" sz="3300" dirty="0">
                <a:latin typeface="Times New Roman" panose="02020603050405020304" pitchFamily="18" charset="0"/>
                <a:ea typeface="+mn-ea"/>
                <a:cs typeface="Times New Roman" panose="02020603050405020304" pitchFamily="18" charset="0"/>
              </a:rPr>
              <a:t>消耗的硝酸的物质的量</a:t>
            </a:r>
            <a:r>
              <a:rPr lang="zh-CN" altLang="en-US" sz="3300" dirty="0" smtClean="0">
                <a:latin typeface="Times New Roman" panose="02020603050405020304" pitchFamily="18" charset="0"/>
                <a:ea typeface="+mn-ea"/>
                <a:cs typeface="Times New Roman" panose="02020603050405020304" pitchFamily="18" charset="0"/>
              </a:rPr>
              <a:t>是</a:t>
            </a:r>
            <a:r>
              <a:rPr lang="zh-CN" altLang="en-US" sz="3300" u="sng" dirty="0" smtClean="0">
                <a:latin typeface="Times New Roman" panose="02020603050405020304" pitchFamily="18" charset="0"/>
                <a:ea typeface="+mn-ea"/>
                <a:cs typeface="Times New Roman" panose="02020603050405020304" pitchFamily="18" charset="0"/>
              </a:rPr>
              <a:t>              </a:t>
            </a:r>
            <a:r>
              <a:rPr lang="en-US" altLang="zh-CN" sz="3300" dirty="0" err="1" smtClean="0">
                <a:latin typeface="Times New Roman" panose="02020603050405020304" pitchFamily="18" charset="0"/>
                <a:ea typeface="+mn-ea"/>
                <a:cs typeface="Times New Roman" panose="02020603050405020304" pitchFamily="18" charset="0"/>
              </a:rPr>
              <a:t>mol</a:t>
            </a:r>
            <a:r>
              <a:rPr lang="zh-CN" altLang="en-US" sz="3300" dirty="0" smtClean="0">
                <a:latin typeface="Times New Roman" panose="02020603050405020304" pitchFamily="18" charset="0"/>
                <a:ea typeface="+mn-ea"/>
                <a:cs typeface="Times New Roman" panose="02020603050405020304" pitchFamily="18" charset="0"/>
              </a:rPr>
              <a:t>；</a:t>
            </a:r>
            <a:endParaRPr lang="en-US" altLang="zh-CN" sz="3300" dirty="0" smtClean="0">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latin typeface="Times New Roman" panose="02020603050405020304" pitchFamily="18" charset="0"/>
                <a:ea typeface="+mn-ea"/>
                <a:cs typeface="Times New Roman" panose="02020603050405020304" pitchFamily="18" charset="0"/>
              </a:rPr>
              <a:t>3.</a:t>
            </a:r>
            <a:r>
              <a:rPr lang="zh-CN" altLang="en-US" sz="3300" dirty="0" smtClean="0">
                <a:latin typeface="Times New Roman" panose="02020603050405020304" pitchFamily="18" charset="0"/>
                <a:ea typeface="+mn-ea"/>
                <a:cs typeface="Times New Roman" panose="02020603050405020304" pitchFamily="18" charset="0"/>
              </a:rPr>
              <a:t>若在反应后的溶液中，加入过量的</a:t>
            </a:r>
            <a:r>
              <a:rPr lang="en-US" altLang="zh-CN" sz="3300" dirty="0" err="1" smtClean="0">
                <a:latin typeface="Times New Roman" panose="02020603050405020304" pitchFamily="18" charset="0"/>
                <a:ea typeface="+mn-ea"/>
                <a:cs typeface="Times New Roman" panose="02020603050405020304" pitchFamily="18" charset="0"/>
              </a:rPr>
              <a:t>NaOH</a:t>
            </a:r>
            <a:r>
              <a:rPr lang="zh-CN" altLang="en-US" sz="3300" dirty="0" smtClean="0">
                <a:latin typeface="Times New Roman" panose="02020603050405020304" pitchFamily="18" charset="0"/>
                <a:ea typeface="+mn-ea"/>
                <a:cs typeface="Times New Roman" panose="02020603050405020304" pitchFamily="18" charset="0"/>
              </a:rPr>
              <a:t>溶液，则可得到沉淀的质量为</a:t>
            </a:r>
            <a:r>
              <a:rPr lang="zh-CN" altLang="en-US" sz="3300" u="sng" dirty="0" smtClean="0">
                <a:latin typeface="Times New Roman" panose="02020603050405020304" pitchFamily="18" charset="0"/>
                <a:cs typeface="Times New Roman" panose="02020603050405020304" pitchFamily="18" charset="0"/>
              </a:rPr>
              <a:t>             </a:t>
            </a:r>
            <a:r>
              <a:rPr lang="en-US" altLang="zh-CN" sz="3300" dirty="0" smtClean="0">
                <a:latin typeface="Times New Roman" panose="02020603050405020304" pitchFamily="18" charset="0"/>
                <a:cs typeface="Times New Roman" panose="02020603050405020304" pitchFamily="18" charset="0"/>
              </a:rPr>
              <a:t>g</a:t>
            </a:r>
            <a:r>
              <a:rPr lang="zh-CN" altLang="en-US" sz="3300" dirty="0" smtClean="0">
                <a:latin typeface="Times New Roman" panose="02020603050405020304" pitchFamily="18" charset="0"/>
                <a:cs typeface="Times New Roman" panose="02020603050405020304" pitchFamily="18" charset="0"/>
              </a:rPr>
              <a:t>；</a:t>
            </a:r>
            <a:endParaRPr lang="en-US" altLang="zh-CN" sz="3300" dirty="0" smtClean="0">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latin typeface="Times New Roman" panose="02020603050405020304" pitchFamily="18" charset="0"/>
                <a:cs typeface="Times New Roman" panose="02020603050405020304" pitchFamily="18" charset="0"/>
              </a:rPr>
              <a:t>4.</a:t>
            </a:r>
            <a:r>
              <a:rPr lang="zh-CN" altLang="zh-CN" sz="3300" dirty="0" smtClean="0">
                <a:latin typeface="Times New Roman" panose="02020603050405020304" pitchFamily="18" charset="0"/>
                <a:ea typeface="+mn-ea"/>
                <a:cs typeface="Times New Roman" panose="02020603050405020304" pitchFamily="18" charset="0"/>
              </a:rPr>
              <a:t>待产</a:t>
            </a:r>
            <a:r>
              <a:rPr lang="zh-CN" altLang="zh-CN" sz="3300" dirty="0">
                <a:latin typeface="Times New Roman" panose="02020603050405020304" pitchFamily="18" charset="0"/>
                <a:ea typeface="+mn-ea"/>
                <a:cs typeface="Times New Roman" panose="02020603050405020304" pitchFamily="18" charset="0"/>
              </a:rPr>
              <a:t>生的气体全部释放后，向溶液</a:t>
            </a:r>
            <a:r>
              <a:rPr lang="zh-CN" altLang="zh-CN" sz="3300" dirty="0" smtClean="0">
                <a:latin typeface="Times New Roman" panose="02020603050405020304" pitchFamily="18" charset="0"/>
                <a:ea typeface="+mn-ea"/>
                <a:cs typeface="Times New Roman" panose="02020603050405020304" pitchFamily="18" charset="0"/>
              </a:rPr>
              <a:t>加入</a:t>
            </a:r>
            <a:r>
              <a:rPr lang="en-US" altLang="zh-CN" sz="3300" dirty="0" smtClean="0">
                <a:latin typeface="Times New Roman" panose="02020603050405020304" pitchFamily="18" charset="0"/>
                <a:ea typeface="+mn-ea"/>
                <a:cs typeface="Times New Roman" panose="02020603050405020304" pitchFamily="18" charset="0"/>
              </a:rPr>
              <a:t>V mL c </a:t>
            </a:r>
            <a:r>
              <a:rPr lang="en-US" altLang="zh-CN" sz="3300" dirty="0" err="1" smtClean="0">
                <a:latin typeface="Times New Roman" panose="02020603050405020304" pitchFamily="18" charset="0"/>
                <a:ea typeface="+mn-ea"/>
                <a:cs typeface="Times New Roman" panose="02020603050405020304" pitchFamily="18" charset="0"/>
              </a:rPr>
              <a:t>mol</a:t>
            </a:r>
            <a:r>
              <a:rPr lang="en-US" altLang="zh-CN" sz="3300" dirty="0" smtClean="0">
                <a:latin typeface="Times New Roman" panose="02020603050405020304" pitchFamily="18" charset="0"/>
                <a:ea typeface="+mn-ea"/>
                <a:cs typeface="Times New Roman" panose="02020603050405020304" pitchFamily="18" charset="0"/>
              </a:rPr>
              <a:t>/L</a:t>
            </a:r>
            <a:r>
              <a:rPr lang="zh-CN" altLang="zh-CN" sz="3300" dirty="0" smtClean="0">
                <a:latin typeface="Times New Roman" panose="02020603050405020304" pitchFamily="18" charset="0"/>
                <a:ea typeface="+mn-ea"/>
                <a:cs typeface="Times New Roman" panose="02020603050405020304" pitchFamily="18" charset="0"/>
              </a:rPr>
              <a:t>的</a:t>
            </a:r>
            <a:r>
              <a:rPr lang="en-US" altLang="zh-CN" sz="3300" dirty="0" err="1">
                <a:latin typeface="Times New Roman" panose="02020603050405020304" pitchFamily="18" charset="0"/>
                <a:ea typeface="+mn-ea"/>
                <a:cs typeface="Times New Roman" panose="02020603050405020304" pitchFamily="18" charset="0"/>
              </a:rPr>
              <a:t>NaOH</a:t>
            </a:r>
            <a:r>
              <a:rPr lang="zh-CN" altLang="zh-CN" sz="3300" dirty="0">
                <a:latin typeface="Times New Roman" panose="02020603050405020304" pitchFamily="18" charset="0"/>
                <a:ea typeface="+mn-ea"/>
                <a:cs typeface="Times New Roman" panose="02020603050405020304" pitchFamily="18" charset="0"/>
              </a:rPr>
              <a:t>溶液，恰好使溶液中</a:t>
            </a:r>
            <a:r>
              <a:rPr lang="zh-CN" altLang="zh-CN" sz="3300" dirty="0" smtClean="0">
                <a:latin typeface="Times New Roman" panose="02020603050405020304" pitchFamily="18" charset="0"/>
                <a:ea typeface="+mn-ea"/>
                <a:cs typeface="Times New Roman" panose="02020603050405020304" pitchFamily="18" charset="0"/>
              </a:rPr>
              <a:t>的</a:t>
            </a:r>
            <a:r>
              <a:rPr lang="en-US" altLang="zh-CN" sz="3300" dirty="0" smtClean="0">
                <a:latin typeface="Times New Roman" panose="02020603050405020304" pitchFamily="18" charset="0"/>
                <a:ea typeface="+mn-ea"/>
                <a:cs typeface="Times New Roman" panose="02020603050405020304" pitchFamily="18" charset="0"/>
              </a:rPr>
              <a:t>Cu</a:t>
            </a:r>
            <a:r>
              <a:rPr lang="en-US" altLang="zh-CN" sz="3300" baseline="30000" dirty="0" smtClean="0">
                <a:latin typeface="Times New Roman" panose="02020603050405020304" pitchFamily="18" charset="0"/>
                <a:ea typeface="+mn-ea"/>
                <a:cs typeface="Times New Roman" panose="02020603050405020304" pitchFamily="18" charset="0"/>
              </a:rPr>
              <a:t>2+</a:t>
            </a:r>
            <a:r>
              <a:rPr lang="zh-CN" altLang="zh-CN" sz="3300" dirty="0" smtClean="0">
                <a:latin typeface="Times New Roman" panose="02020603050405020304" pitchFamily="18" charset="0"/>
                <a:ea typeface="+mn-ea"/>
                <a:cs typeface="Times New Roman" panose="02020603050405020304" pitchFamily="18" charset="0"/>
              </a:rPr>
              <a:t>全部</a:t>
            </a:r>
            <a:r>
              <a:rPr lang="zh-CN" altLang="zh-CN" sz="3300" dirty="0">
                <a:latin typeface="Times New Roman" panose="02020603050405020304" pitchFamily="18" charset="0"/>
                <a:ea typeface="+mn-ea"/>
                <a:cs typeface="Times New Roman" panose="02020603050405020304" pitchFamily="18" charset="0"/>
              </a:rPr>
              <a:t>转化成沉淀，则原硝酸溶液的浓度</a:t>
            </a:r>
            <a:r>
              <a:rPr lang="zh-CN" altLang="zh-CN" sz="3300" dirty="0" smtClean="0">
                <a:latin typeface="Times New Roman" panose="02020603050405020304" pitchFamily="18" charset="0"/>
                <a:ea typeface="+mn-ea"/>
                <a:cs typeface="Times New Roman" panose="02020603050405020304" pitchFamily="18" charset="0"/>
              </a:rPr>
              <a:t>为</a:t>
            </a:r>
            <a:r>
              <a:rPr lang="en-US" altLang="zh-CN" sz="3300" u="sng" dirty="0" smtClean="0">
                <a:latin typeface="Times New Roman" panose="02020603050405020304" pitchFamily="18" charset="0"/>
                <a:ea typeface="+mn-ea"/>
                <a:cs typeface="Times New Roman" panose="02020603050405020304" pitchFamily="18" charset="0"/>
              </a:rPr>
              <a:t>     </a:t>
            </a:r>
            <a:r>
              <a:rPr lang="en-US" altLang="zh-CN" sz="3300" u="sng" dirty="0" smtClean="0">
                <a:latin typeface="Times New Roman" panose="02020603050405020304" pitchFamily="18" charset="0"/>
                <a:cs typeface="Times New Roman" panose="02020603050405020304" pitchFamily="18" charset="0"/>
              </a:rPr>
              <a:t>              </a:t>
            </a:r>
            <a:r>
              <a:rPr lang="en-US" altLang="zh-CN" sz="3300" u="sng" dirty="0" smtClean="0">
                <a:latin typeface="Times New Roman" panose="02020603050405020304" pitchFamily="18" charset="0"/>
                <a:ea typeface="+mn-ea"/>
                <a:cs typeface="Times New Roman" panose="02020603050405020304" pitchFamily="18" charset="0"/>
              </a:rPr>
              <a:t> </a:t>
            </a:r>
            <a:r>
              <a:rPr lang="en-US" altLang="zh-CN" sz="3300" dirty="0" err="1" smtClean="0">
                <a:latin typeface="Times New Roman" panose="02020603050405020304" pitchFamily="18" charset="0"/>
                <a:ea typeface="+mn-ea"/>
                <a:cs typeface="Times New Roman" panose="02020603050405020304" pitchFamily="18" charset="0"/>
              </a:rPr>
              <a:t>mol</a:t>
            </a:r>
            <a:r>
              <a:rPr lang="en-US" altLang="zh-CN" sz="3300" dirty="0" smtClean="0">
                <a:latin typeface="Times New Roman" panose="02020603050405020304" pitchFamily="18" charset="0"/>
                <a:ea typeface="+mn-ea"/>
                <a:cs typeface="Times New Roman" panose="02020603050405020304" pitchFamily="18" charset="0"/>
              </a:rPr>
              <a:t>/L</a:t>
            </a:r>
            <a:r>
              <a:rPr lang="zh-CN" altLang="zh-CN" sz="3300" dirty="0" smtClean="0">
                <a:latin typeface="Times New Roman" panose="02020603050405020304" pitchFamily="18" charset="0"/>
                <a:ea typeface="+mn-ea"/>
                <a:cs typeface="Times New Roman" panose="02020603050405020304" pitchFamily="18" charset="0"/>
              </a:rPr>
              <a:t>。</a:t>
            </a:r>
            <a:endParaRPr lang="en-US" altLang="zh-CN" sz="3300" dirty="0">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4078982" y="1620883"/>
            <a:ext cx="902811"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1.12</a:t>
            </a:r>
            <a:endParaRPr lang="zh-CN" altLang="en-US" sz="3200" b="1" kern="100" dirty="0">
              <a:solidFill>
                <a:srgbClr val="FF0000"/>
              </a:solidFill>
              <a:latin typeface="Times New Roman"/>
              <a:cs typeface="Times New Roman"/>
            </a:endParaRPr>
          </a:p>
        </p:txBody>
      </p:sp>
      <p:sp>
        <p:nvSpPr>
          <p:cNvPr id="4" name="矩形 3"/>
          <p:cNvSpPr/>
          <p:nvPr/>
        </p:nvSpPr>
        <p:spPr>
          <a:xfrm>
            <a:off x="7124526" y="1633583"/>
            <a:ext cx="1107996"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10.08</a:t>
            </a:r>
            <a:endParaRPr lang="zh-CN" altLang="en-US" sz="3200" b="1" kern="100" dirty="0">
              <a:solidFill>
                <a:srgbClr val="FF0000"/>
              </a:solidFill>
              <a:latin typeface="Times New Roman"/>
              <a:cs typeface="Times New Roman"/>
            </a:endParaRPr>
          </a:p>
        </p:txBody>
      </p:sp>
      <p:sp>
        <p:nvSpPr>
          <p:cNvPr id="5" name="矩形 4"/>
          <p:cNvSpPr/>
          <p:nvPr/>
        </p:nvSpPr>
        <p:spPr>
          <a:xfrm>
            <a:off x="6946602" y="2400474"/>
            <a:ext cx="697627"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1.1</a:t>
            </a:r>
            <a:endParaRPr lang="zh-CN" altLang="en-US" sz="3200" b="1" kern="100" dirty="0">
              <a:solidFill>
                <a:srgbClr val="FF0000"/>
              </a:solidFill>
              <a:latin typeface="Times New Roman"/>
              <a:cs typeface="Times New Roman"/>
            </a:endParaRPr>
          </a:p>
        </p:txBody>
      </p:sp>
      <p:sp>
        <p:nvSpPr>
          <p:cNvPr id="6" name="矩形 5"/>
          <p:cNvSpPr/>
          <p:nvPr/>
        </p:nvSpPr>
        <p:spPr>
          <a:xfrm>
            <a:off x="2278782" y="3874542"/>
            <a:ext cx="902811"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29.4</a:t>
            </a:r>
            <a:endParaRPr lang="zh-CN" altLang="en-US" sz="3200" b="1" kern="100" dirty="0">
              <a:solidFill>
                <a:srgbClr val="FF0000"/>
              </a:solidFill>
              <a:latin typeface="Times New Roman"/>
              <a:cs typeface="Times New Roman"/>
            </a:endParaRPr>
          </a:p>
        </p:txBody>
      </p:sp>
      <p:sp>
        <p:nvSpPr>
          <p:cNvPr id="7" name="矩形 6"/>
          <p:cNvSpPr/>
          <p:nvPr/>
        </p:nvSpPr>
        <p:spPr>
          <a:xfrm>
            <a:off x="1622278" y="6110982"/>
            <a:ext cx="2093843"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(0.01Vc+5)</a:t>
            </a:r>
            <a:endParaRPr lang="zh-CN" altLang="en-US" sz="3200" b="1" kern="100" dirty="0">
              <a:solidFill>
                <a:srgbClr val="FF0000"/>
              </a:solidFill>
              <a:latin typeface="Times New Roman"/>
              <a:cs typeface="Times New Roman"/>
            </a:endParaRPr>
          </a:p>
        </p:txBody>
      </p:sp>
    </p:spTree>
    <p:extLst>
      <p:ext uri="{BB962C8B-B14F-4D97-AF65-F5344CB8AC3E}">
        <p14:creationId xmlns:p14="http://schemas.microsoft.com/office/powerpoint/2010/main" val="28666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807" y="3243406"/>
            <a:ext cx="11969063"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取</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铜镁合金完全溶于浓硝酸中，反应过程中硝酸被还原只</a:t>
            </a:r>
            <a:r>
              <a:rPr lang="zh-CN" altLang="zh-CN" sz="2800" kern="100" dirty="0" smtClean="0">
                <a:latin typeface="Times New Roman"/>
                <a:ea typeface="华文细黑"/>
                <a:cs typeface="Times New Roman"/>
              </a:rPr>
              <a:t>产生</a:t>
            </a:r>
            <a:r>
              <a:rPr lang="en-US" altLang="zh-CN" sz="2800" kern="100" dirty="0" smtClean="0">
                <a:latin typeface="Times New Roman"/>
                <a:ea typeface="华文细黑"/>
                <a:cs typeface="Courier New"/>
              </a:rPr>
              <a:t>8960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672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都已折算到标准状态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，在反应后的溶液中加入足量的氢氧化钠溶液，生成沉淀质量为</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A.8.64   </a:t>
            </a:r>
            <a:r>
              <a:rPr lang="en-US" altLang="zh-CN" sz="2800" kern="100" dirty="0" smtClean="0">
                <a:latin typeface="Times New Roman"/>
                <a:ea typeface="华文细黑"/>
                <a:cs typeface="Courier New"/>
              </a:rPr>
              <a:t>                 B.9.20            C.9.00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D.9.44</a:t>
            </a:r>
            <a:endParaRPr lang="en-US" altLang="zh-CN" sz="2800" kern="100" dirty="0" smtClean="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Rectangle 1"/>
          <p:cNvSpPr>
            <a:spLocks noChangeArrowheads="1"/>
          </p:cNvSpPr>
          <p:nvPr/>
        </p:nvSpPr>
        <p:spPr bwMode="auto">
          <a:xfrm>
            <a:off x="118542" y="794677"/>
            <a:ext cx="118813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tabLst>
                <a:tab pos="266700" algn="l"/>
              </a:tabLst>
              <a:defRPr>
                <a:solidFill>
                  <a:schemeClr val="tx1"/>
                </a:solidFill>
                <a:latin typeface="Arial" pitchFamily="34" charset="0"/>
                <a:ea typeface="宋体" pitchFamily="2" charset="-122"/>
              </a:defRPr>
            </a:lvl1pPr>
            <a:lvl2pPr marL="457200" fontAlgn="base">
              <a:spcBef>
                <a:spcPct val="0"/>
              </a:spcBef>
              <a:spcAft>
                <a:spcPct val="0"/>
              </a:spcAft>
              <a:tabLst>
                <a:tab pos="266700" algn="l"/>
              </a:tabLst>
              <a:defRPr>
                <a:solidFill>
                  <a:schemeClr val="tx1"/>
                </a:solidFill>
                <a:latin typeface="Arial" pitchFamily="34" charset="0"/>
                <a:ea typeface="宋体" pitchFamily="2" charset="-122"/>
              </a:defRPr>
            </a:lvl2pPr>
            <a:lvl3pPr marL="914400" fontAlgn="base">
              <a:spcBef>
                <a:spcPct val="0"/>
              </a:spcBef>
              <a:spcAft>
                <a:spcPct val="0"/>
              </a:spcAft>
              <a:tabLst>
                <a:tab pos="266700" algn="l"/>
              </a:tabLst>
              <a:defRPr>
                <a:solidFill>
                  <a:schemeClr val="tx1"/>
                </a:solidFill>
                <a:latin typeface="Arial" pitchFamily="34" charset="0"/>
                <a:ea typeface="宋体" pitchFamily="2" charset="-122"/>
              </a:defRPr>
            </a:lvl3pPr>
            <a:lvl4pPr marL="1371600" fontAlgn="base">
              <a:spcBef>
                <a:spcPct val="0"/>
              </a:spcBef>
              <a:spcAft>
                <a:spcPct val="0"/>
              </a:spcAft>
              <a:tabLst>
                <a:tab pos="266700" algn="l"/>
              </a:tabLst>
              <a:defRPr>
                <a:solidFill>
                  <a:schemeClr val="tx1"/>
                </a:solidFill>
                <a:latin typeface="Arial" pitchFamily="34" charset="0"/>
                <a:ea typeface="宋体" pitchFamily="2" charset="-122"/>
              </a:defRPr>
            </a:lvl4pPr>
            <a:lvl5pPr marL="1828800" fontAlgn="base">
              <a:spcBef>
                <a:spcPct val="0"/>
              </a:spcBef>
              <a:spcAft>
                <a:spcPct val="0"/>
              </a:spcAft>
              <a:tabLst>
                <a:tab pos="266700" algn="l"/>
              </a:tabLst>
              <a:defRPr>
                <a:solidFill>
                  <a:schemeClr val="tx1"/>
                </a:solidFill>
                <a:latin typeface="Arial" pitchFamily="34" charset="0"/>
                <a:ea typeface="宋体" pitchFamily="2" charset="-122"/>
              </a:defRPr>
            </a:lvl5pPr>
            <a:lvl6pPr marL="2286000" fontAlgn="base">
              <a:spcBef>
                <a:spcPct val="0"/>
              </a:spcBef>
              <a:spcAft>
                <a:spcPct val="0"/>
              </a:spcAft>
              <a:tabLst>
                <a:tab pos="266700" algn="l"/>
              </a:tabLst>
              <a:defRPr>
                <a:solidFill>
                  <a:schemeClr val="tx1"/>
                </a:solidFill>
                <a:latin typeface="Arial" pitchFamily="34" charset="0"/>
                <a:ea typeface="宋体" pitchFamily="2" charset="-122"/>
              </a:defRPr>
            </a:lvl6pPr>
            <a:lvl7pPr marL="2743200" fontAlgn="base">
              <a:spcBef>
                <a:spcPct val="0"/>
              </a:spcBef>
              <a:spcAft>
                <a:spcPct val="0"/>
              </a:spcAft>
              <a:tabLst>
                <a:tab pos="266700" algn="l"/>
              </a:tabLst>
              <a:defRPr>
                <a:solidFill>
                  <a:schemeClr val="tx1"/>
                </a:solidFill>
                <a:latin typeface="Arial" pitchFamily="34" charset="0"/>
                <a:ea typeface="宋体" pitchFamily="2" charset="-122"/>
              </a:defRPr>
            </a:lvl7pPr>
            <a:lvl8pPr marL="3200400" fontAlgn="base">
              <a:spcBef>
                <a:spcPct val="0"/>
              </a:spcBef>
              <a:spcAft>
                <a:spcPct val="0"/>
              </a:spcAft>
              <a:tabLst>
                <a:tab pos="266700" algn="l"/>
              </a:tabLst>
              <a:defRPr>
                <a:solidFill>
                  <a:schemeClr val="tx1"/>
                </a:solidFill>
                <a:latin typeface="Arial" pitchFamily="34" charset="0"/>
                <a:ea typeface="宋体" pitchFamily="2" charset="-122"/>
              </a:defRPr>
            </a:lvl8pPr>
            <a:lvl9pPr marL="3657600" fontAlgn="base">
              <a:spcBef>
                <a:spcPct val="0"/>
              </a:spcBef>
              <a:spcAft>
                <a:spcPct val="0"/>
              </a:spcAft>
              <a:tabLst>
                <a:tab pos="266700" algn="l"/>
              </a:tabLst>
              <a:defRPr>
                <a:solidFill>
                  <a:schemeClr val="tx1"/>
                </a:solidFill>
                <a:latin typeface="Arial" pitchFamily="34" charset="0"/>
                <a:ea typeface="宋体" pitchFamily="2" charset="-122"/>
              </a:defRPr>
            </a:lvl9pPr>
          </a:lstStyle>
          <a:p>
            <a:pPr lvl="0" indent="0" defTabSz="914400">
              <a:lnSpc>
                <a:spcPct val="150000"/>
              </a:lnSpc>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kumimoji="0" lang="zh-CN"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镁铝合金</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5.1 g</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溶于</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300 mL 2 </a:t>
            </a:r>
            <a:r>
              <a:rPr kumimoji="0" lang="en-US" altLang="zh-CN" sz="2800" i="0" u="none" strike="noStrike" cap="none" normalizeH="0" baseline="0" dirty="0" err="1"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mol</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的盐酸，在标准状况下放出气体的体积为</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5.6 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。向反应后的溶液中加入足量氨水，产生沉淀的质量为</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R="0" lvl="0" indent="0" algn="l" defTabSz="914400" rtl="0" eaLnBrk="0" fontAlgn="base" latinLnBrk="0" hangingPunct="0">
              <a:lnSpc>
                <a:spcPct val="150000"/>
              </a:lnSpc>
              <a:spcBef>
                <a:spcPct val="0"/>
              </a:spcBef>
              <a:spcAft>
                <a:spcPct val="0"/>
              </a:spcAft>
              <a:buClrTx/>
              <a:buSzTx/>
              <a:tabLst>
                <a:tab pos="266700" algn="l"/>
              </a:tabLst>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A.5.1 g               B.10.2 g          C</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13.6 g        D.15.3 g</a:t>
            </a:r>
          </a:p>
        </p:txBody>
      </p:sp>
      <p:sp>
        <p:nvSpPr>
          <p:cNvPr id="14" name="矩形 13"/>
          <p:cNvSpPr/>
          <p:nvPr/>
        </p:nvSpPr>
        <p:spPr>
          <a:xfrm>
            <a:off x="11351790" y="153637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15" name="矩形 14"/>
          <p:cNvSpPr/>
          <p:nvPr/>
        </p:nvSpPr>
        <p:spPr>
          <a:xfrm>
            <a:off x="9839622" y="4653930"/>
            <a:ext cx="492443"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B</a:t>
            </a:r>
            <a:endParaRPr lang="zh-CN" altLang="en-US"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141552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70731" y="3032737"/>
            <a:ext cx="11502034"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的物质的量等于镁、铜失去电子的物质的量，等于浓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得电子的物质的量，即</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26626300"/>
              </p:ext>
            </p:extLst>
          </p:nvPr>
        </p:nvGraphicFramePr>
        <p:xfrm>
          <a:off x="555922" y="4423773"/>
          <a:ext cx="9283700" cy="1331912"/>
        </p:xfrm>
        <a:graphic>
          <a:graphicData uri="http://schemas.openxmlformats.org/presentationml/2006/ole">
            <mc:AlternateContent xmlns:mc="http://schemas.openxmlformats.org/markup-compatibility/2006">
              <mc:Choice xmlns:v="urn:schemas-microsoft-com:vml" Requires="v">
                <p:oleObj spid="_x0000_s7508" name="文档" r:id="rId3" imgW="9283340" imgH="1332468" progId="Word.Document.12">
                  <p:embed/>
                </p:oleObj>
              </mc:Choice>
              <mc:Fallback>
                <p:oleObj name="文档" r:id="rId3" imgW="9283340" imgH="1332468" progId="Word.Document.12">
                  <p:embed/>
                  <p:pic>
                    <p:nvPicPr>
                      <p:cNvPr id="0" name=""/>
                      <p:cNvPicPr/>
                      <p:nvPr/>
                    </p:nvPicPr>
                    <p:blipFill>
                      <a:blip r:embed="rId4"/>
                      <a:stretch>
                        <a:fillRect/>
                      </a:stretch>
                    </p:blipFill>
                    <p:spPr>
                      <a:xfrm>
                        <a:off x="555922" y="4423773"/>
                        <a:ext cx="9283700" cy="1331912"/>
                      </a:xfrm>
                      <a:prstGeom prst="rect">
                        <a:avLst/>
                      </a:prstGeom>
                    </p:spPr>
                  </p:pic>
                </p:oleObj>
              </mc:Fallback>
            </mc:AlternateContent>
          </a:graphicData>
        </a:graphic>
      </p:graphicFrame>
      <p:sp>
        <p:nvSpPr>
          <p:cNvPr id="4" name="矩形 3"/>
          <p:cNvSpPr/>
          <p:nvPr/>
        </p:nvSpPr>
        <p:spPr>
          <a:xfrm>
            <a:off x="426635" y="5302002"/>
            <a:ext cx="8920506"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0.46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9.20 g</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7335" y="6013308"/>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B</a:t>
            </a:r>
            <a:endParaRPr lang="zh-CN" altLang="zh-CN" sz="2800" b="1" kern="100" dirty="0">
              <a:solidFill>
                <a:schemeClr val="accent6">
                  <a:lumMod val="75000"/>
                </a:schemeClr>
              </a:solidFill>
              <a:latin typeface="Times New Roman"/>
              <a:cs typeface="Times New Roman"/>
            </a:endParaRPr>
          </a:p>
        </p:txBody>
      </p:sp>
      <p:sp>
        <p:nvSpPr>
          <p:cNvPr id="6" name="Rectangle 21">
            <a:hlinkClick r:id="rId5"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6"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8"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9"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10"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1"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610048863"/>
              </p:ext>
            </p:extLst>
          </p:nvPr>
        </p:nvGraphicFramePr>
        <p:xfrm>
          <a:off x="599518" y="661176"/>
          <a:ext cx="10252075" cy="2071688"/>
        </p:xfrm>
        <a:graphic>
          <a:graphicData uri="http://schemas.openxmlformats.org/presentationml/2006/ole">
            <mc:AlternateContent xmlns:mc="http://schemas.openxmlformats.org/markup-compatibility/2006">
              <mc:Choice xmlns:v="urn:schemas-microsoft-com:vml" Requires="v">
                <p:oleObj spid="_x0000_s7509" name="文档" r:id="rId12" imgW="10248053" imgH="2075491" progId="Word.Document.12">
                  <p:embed/>
                </p:oleObj>
              </mc:Choice>
              <mc:Fallback>
                <p:oleObj name="文档" r:id="rId12" imgW="10248053" imgH="2075491" progId="Word.Document.12">
                  <p:embed/>
                  <p:pic>
                    <p:nvPicPr>
                      <p:cNvPr id="0" name=""/>
                      <p:cNvPicPr/>
                      <p:nvPr/>
                    </p:nvPicPr>
                    <p:blipFill>
                      <a:blip r:embed="rId13"/>
                      <a:stretch>
                        <a:fillRect/>
                      </a:stretch>
                    </p:blipFill>
                    <p:spPr>
                      <a:xfrm>
                        <a:off x="599518" y="661176"/>
                        <a:ext cx="10252075" cy="2071688"/>
                      </a:xfrm>
                      <a:prstGeom prst="rect">
                        <a:avLst/>
                      </a:prstGeom>
                    </p:spPr>
                  </p:pic>
                </p:oleObj>
              </mc:Fallback>
            </mc:AlternateContent>
          </a:graphicData>
        </a:graphic>
      </p:graphicFrame>
      <p:sp>
        <p:nvSpPr>
          <p:cNvPr id="15" name="矩形 14"/>
          <p:cNvSpPr/>
          <p:nvPr/>
        </p:nvSpPr>
        <p:spPr>
          <a:xfrm>
            <a:off x="537670" y="2277666"/>
            <a:ext cx="4025461"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321605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75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750"/>
                                        <p:tgtEl>
                                          <p:spTgt spid="15"/>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750"/>
                                        <p:tgtEl>
                                          <p:spTgt spid="2"/>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750"/>
                                        <p:tgtEl>
                                          <p:spTgt spid="4"/>
                                        </p:tgtEl>
                                      </p:cBhvr>
                                    </p:animEffect>
                                  </p:childTnLst>
                                </p:cTn>
                              </p:par>
                            </p:childTnLst>
                          </p:cTn>
                        </p:par>
                        <p:par>
                          <p:cTn id="23" fill="hold">
                            <p:stCondLst>
                              <p:cond delay="3000"/>
                            </p:stCondLst>
                            <p:childTnLst>
                              <p:par>
                                <p:cTn id="24" presetID="3"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24458" y="-1190"/>
            <a:ext cx="11809312" cy="463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将</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一定量的锌与</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100 mL 18.5 mol·L</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浓硫酸充分反应后，锌完全溶解，同时生成气体</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 16.8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标准状况</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。将反应后的溶液稀释到</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，测得溶液中</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c(H</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)=1mol/L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则</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为</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的混合物</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，气体的体积比为：</a:t>
            </a:r>
            <a:r>
              <a:rPr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反应中共消耗</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反应中共转移</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电子</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err="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mol</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015779" y="2086839"/>
            <a:ext cx="867545"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SO</a:t>
            </a:r>
            <a:r>
              <a:rPr lang="en-US" altLang="zh-CN" sz="3200" b="1" kern="100" baseline="-25000" dirty="0" smtClean="0">
                <a:solidFill>
                  <a:srgbClr val="FF0000"/>
                </a:solidFill>
                <a:latin typeface="Times New Roman"/>
                <a:cs typeface="Times New Roman"/>
              </a:rPr>
              <a:t>2</a:t>
            </a:r>
            <a:endParaRPr lang="zh-CN" altLang="en-US" sz="3200" b="1" kern="100" baseline="-25000" dirty="0">
              <a:solidFill>
                <a:srgbClr val="FF0000"/>
              </a:solidFill>
              <a:latin typeface="Times New Roman"/>
              <a:cs typeface="Times New Roman"/>
            </a:endParaRPr>
          </a:p>
        </p:txBody>
      </p:sp>
      <p:sp>
        <p:nvSpPr>
          <p:cNvPr id="4" name="矩形 3"/>
          <p:cNvSpPr/>
          <p:nvPr/>
        </p:nvSpPr>
        <p:spPr>
          <a:xfrm>
            <a:off x="9336671" y="2082849"/>
            <a:ext cx="936475"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4 : 1</a:t>
            </a:r>
            <a:endParaRPr lang="zh-CN" altLang="en-US" sz="3200" b="1" kern="100" dirty="0">
              <a:solidFill>
                <a:srgbClr val="FF0000"/>
              </a:solidFill>
              <a:latin typeface="Times New Roman"/>
              <a:cs typeface="Times New Roman"/>
            </a:endParaRPr>
          </a:p>
        </p:txBody>
      </p:sp>
      <p:sp>
        <p:nvSpPr>
          <p:cNvPr id="6" name="矩形 5"/>
          <p:cNvSpPr/>
          <p:nvPr/>
        </p:nvSpPr>
        <p:spPr>
          <a:xfrm>
            <a:off x="3030855" y="2963838"/>
            <a:ext cx="1107996"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48.75</a:t>
            </a:r>
            <a:endParaRPr lang="zh-CN" altLang="en-US" sz="3200" b="1" kern="100" dirty="0">
              <a:solidFill>
                <a:srgbClr val="FF0000"/>
              </a:solidFill>
              <a:latin typeface="Times New Roman"/>
              <a:cs typeface="Times New Roman"/>
            </a:endParaRPr>
          </a:p>
        </p:txBody>
      </p:sp>
      <p:sp>
        <p:nvSpPr>
          <p:cNvPr id="7" name="矩形 6"/>
          <p:cNvSpPr/>
          <p:nvPr/>
        </p:nvSpPr>
        <p:spPr>
          <a:xfrm>
            <a:off x="3502918" y="3853131"/>
            <a:ext cx="697627"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1.5</a:t>
            </a:r>
            <a:endParaRPr lang="zh-CN" altLang="en-US" sz="3200" b="1" kern="100" dirty="0">
              <a:solidFill>
                <a:srgbClr val="FF0000"/>
              </a:solidFill>
              <a:latin typeface="Times New Roman"/>
              <a:cs typeface="Times New Roman"/>
            </a:endParaRPr>
          </a:p>
        </p:txBody>
      </p:sp>
      <p:sp>
        <p:nvSpPr>
          <p:cNvPr id="8" name="矩形 7"/>
          <p:cNvSpPr/>
          <p:nvPr/>
        </p:nvSpPr>
        <p:spPr>
          <a:xfrm>
            <a:off x="3488750" y="2095550"/>
            <a:ext cx="639919"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H</a:t>
            </a:r>
            <a:r>
              <a:rPr lang="en-US" altLang="zh-CN" sz="3200" b="1" kern="100" baseline="-25000" dirty="0" smtClean="0">
                <a:solidFill>
                  <a:srgbClr val="FF0000"/>
                </a:solidFill>
                <a:latin typeface="Times New Roman"/>
                <a:cs typeface="Times New Roman"/>
              </a:rPr>
              <a:t>2</a:t>
            </a:r>
            <a:endParaRPr lang="zh-CN" altLang="en-US" sz="3200" b="1" kern="100" baseline="-25000" dirty="0">
              <a:solidFill>
                <a:srgbClr val="FF0000"/>
              </a:solidFill>
              <a:latin typeface="Times New Roman"/>
              <a:cs typeface="Times New Roman"/>
            </a:endParaRPr>
          </a:p>
        </p:txBody>
      </p:sp>
      <p:sp>
        <p:nvSpPr>
          <p:cNvPr id="2" name="矩形 1"/>
          <p:cNvSpPr/>
          <p:nvPr/>
        </p:nvSpPr>
        <p:spPr>
          <a:xfrm>
            <a:off x="766614" y="4797946"/>
            <a:ext cx="9361040" cy="738664"/>
          </a:xfrm>
          <a:prstGeom prst="rect">
            <a:avLst/>
          </a:prstGeom>
        </p:spPr>
        <p:txBody>
          <a:bodyPr wrap="square">
            <a:spAutoFit/>
          </a:bodyPr>
          <a:lstStyle/>
          <a:p>
            <a:pPr algn="just">
              <a:lnSpc>
                <a:spcPct val="150000"/>
              </a:lnSpc>
            </a:pPr>
            <a:r>
              <a:rPr lang="zh-CN" altLang="en-US" sz="2800" b="1" dirty="0" smtClean="0">
                <a:solidFill>
                  <a:srgbClr val="FF0000"/>
                </a:solidFill>
                <a:latin typeface="Times New Roman" pitchFamily="18" charset="0"/>
                <a:ea typeface="华文细黑" pitchFamily="2" charset="-122"/>
                <a:cs typeface="Courier New" pitchFamily="49" charset="0"/>
              </a:rPr>
              <a:t>刚开始：</a:t>
            </a:r>
            <a:r>
              <a:rPr lang="en-US" altLang="zh-CN" sz="2800" b="1" dirty="0" smtClean="0">
                <a:solidFill>
                  <a:srgbClr val="FF0000"/>
                </a:solidFill>
                <a:latin typeface="Times New Roman" pitchFamily="18" charset="0"/>
                <a:ea typeface="华文细黑" pitchFamily="2" charset="-122"/>
                <a:cs typeface="Courier New" pitchFamily="49" charset="0"/>
              </a:rPr>
              <a:t>Zn + 2H</a:t>
            </a:r>
            <a:r>
              <a:rPr lang="en-US" altLang="zh-CN" sz="2800" b="1" baseline="-25000" dirty="0" smtClean="0">
                <a:solidFill>
                  <a:srgbClr val="FF0000"/>
                </a:solidFill>
                <a:latin typeface="Times New Roman" pitchFamily="18" charset="0"/>
                <a:ea typeface="华文细黑" pitchFamily="2" charset="-122"/>
                <a:cs typeface="Courier New" pitchFamily="49" charset="0"/>
              </a:rPr>
              <a:t>2</a:t>
            </a:r>
            <a:r>
              <a:rPr lang="en-US" altLang="zh-CN" sz="2800" b="1" dirty="0" smtClean="0">
                <a:solidFill>
                  <a:srgbClr val="FF0000"/>
                </a:solidFill>
                <a:latin typeface="Times New Roman" pitchFamily="18" charset="0"/>
                <a:ea typeface="华文细黑" pitchFamily="2" charset="-122"/>
                <a:cs typeface="Courier New" pitchFamily="49" charset="0"/>
              </a:rPr>
              <a:t>SO</a:t>
            </a:r>
            <a:r>
              <a:rPr lang="en-US" altLang="zh-CN" sz="2800" b="1" baseline="-25000" dirty="0" smtClean="0">
                <a:solidFill>
                  <a:srgbClr val="FF0000"/>
                </a:solidFill>
                <a:latin typeface="Times New Roman" pitchFamily="18" charset="0"/>
                <a:ea typeface="华文细黑" pitchFamily="2" charset="-122"/>
                <a:cs typeface="Courier New" pitchFamily="49" charset="0"/>
              </a:rPr>
              <a:t>4(</a:t>
            </a:r>
            <a:r>
              <a:rPr lang="zh-CN" altLang="en-US" sz="2800" b="1" baseline="-25000" dirty="0" smtClean="0">
                <a:solidFill>
                  <a:srgbClr val="FF0000"/>
                </a:solidFill>
                <a:latin typeface="Times New Roman" pitchFamily="18" charset="0"/>
                <a:ea typeface="华文细黑" pitchFamily="2" charset="-122"/>
                <a:cs typeface="Courier New" pitchFamily="49" charset="0"/>
              </a:rPr>
              <a:t>浓</a:t>
            </a:r>
            <a:r>
              <a:rPr lang="en-US" altLang="zh-CN" sz="2800" b="1" baseline="-25000" dirty="0" smtClean="0">
                <a:solidFill>
                  <a:srgbClr val="FF0000"/>
                </a:solidFill>
                <a:latin typeface="Times New Roman" pitchFamily="18" charset="0"/>
                <a:ea typeface="华文细黑" pitchFamily="2" charset="-122"/>
                <a:cs typeface="Courier New" pitchFamily="49" charset="0"/>
              </a:rPr>
              <a:t>)</a:t>
            </a:r>
            <a:r>
              <a:rPr lang="en-US" altLang="zh-CN" sz="2800" b="1" dirty="0" smtClean="0">
                <a:solidFill>
                  <a:srgbClr val="FF0000"/>
                </a:solidFill>
                <a:latin typeface="Times New Roman" pitchFamily="18" charset="0"/>
                <a:ea typeface="华文细黑" pitchFamily="2" charset="-122"/>
                <a:cs typeface="Times New Roman" pitchFamily="18" charset="0"/>
              </a:rPr>
              <a:t>=== ZnSO</a:t>
            </a:r>
            <a:r>
              <a:rPr lang="en-US" altLang="zh-CN" sz="2800" b="1" baseline="-25000" dirty="0" smtClean="0">
                <a:solidFill>
                  <a:srgbClr val="FF0000"/>
                </a:solidFill>
                <a:latin typeface="Times New Roman" pitchFamily="18" charset="0"/>
                <a:ea typeface="华文细黑" pitchFamily="2" charset="-122"/>
                <a:cs typeface="Courier New" pitchFamily="49" charset="0"/>
              </a:rPr>
              <a:t>4</a:t>
            </a:r>
            <a:r>
              <a:rPr lang="zh-CN" altLang="zh-CN" sz="2800" b="1" dirty="0" smtClean="0">
                <a:solidFill>
                  <a:srgbClr val="FF0000"/>
                </a:solidFill>
                <a:latin typeface="Times New Roman" pitchFamily="18" charset="0"/>
                <a:ea typeface="华文细黑" pitchFamily="2" charset="-122"/>
              </a:rPr>
              <a:t>＋</a:t>
            </a:r>
            <a:r>
              <a:rPr lang="en-US" altLang="zh-CN" sz="2800" b="1" dirty="0" smtClean="0">
                <a:solidFill>
                  <a:srgbClr val="FF0000"/>
                </a:solidFill>
                <a:latin typeface="Times New Roman" pitchFamily="18" charset="0"/>
                <a:ea typeface="华文细黑" pitchFamily="2" charset="-122"/>
              </a:rPr>
              <a:t>SO</a:t>
            </a:r>
            <a:r>
              <a:rPr lang="en-US" altLang="zh-CN" sz="2800" b="1" baseline="-25000" dirty="0" smtClean="0">
                <a:solidFill>
                  <a:srgbClr val="FF0000"/>
                </a:solidFill>
                <a:latin typeface="Times New Roman" pitchFamily="18" charset="0"/>
                <a:ea typeface="华文细黑" pitchFamily="2" charset="-122"/>
              </a:rPr>
              <a:t>2</a:t>
            </a:r>
            <a:r>
              <a:rPr lang="zh-CN" altLang="en-US" sz="2800" b="1" dirty="0">
                <a:solidFill>
                  <a:srgbClr val="FF0000"/>
                </a:solidFill>
                <a:latin typeface="Times New Roman" pitchFamily="18" charset="0"/>
                <a:ea typeface="华文细黑" pitchFamily="2" charset="-122"/>
              </a:rPr>
              <a:t>↑</a:t>
            </a:r>
            <a:r>
              <a:rPr lang="zh-CN" altLang="zh-CN" sz="2800" b="1" dirty="0" smtClean="0">
                <a:solidFill>
                  <a:srgbClr val="FF0000"/>
                </a:solidFill>
                <a:latin typeface="Times New Roman" pitchFamily="18" charset="0"/>
                <a:ea typeface="华文细黑" pitchFamily="2" charset="-122"/>
              </a:rPr>
              <a:t>＋</a:t>
            </a:r>
            <a:r>
              <a:rPr lang="en-US" altLang="zh-CN" sz="2800" b="1" dirty="0" smtClean="0">
                <a:solidFill>
                  <a:srgbClr val="FF0000"/>
                </a:solidFill>
                <a:latin typeface="Times New Roman" pitchFamily="18" charset="0"/>
                <a:ea typeface="华文细黑" pitchFamily="2" charset="-122"/>
              </a:rPr>
              <a:t>2H</a:t>
            </a:r>
            <a:r>
              <a:rPr lang="en-US" altLang="zh-CN" sz="2800" b="1" baseline="-25000" dirty="0" smtClean="0">
                <a:solidFill>
                  <a:srgbClr val="FF0000"/>
                </a:solidFill>
                <a:latin typeface="Times New Roman" pitchFamily="18" charset="0"/>
                <a:ea typeface="华文细黑" pitchFamily="2" charset="-122"/>
              </a:rPr>
              <a:t>2</a:t>
            </a:r>
            <a:r>
              <a:rPr lang="en-US" altLang="zh-CN" sz="2800" b="1" dirty="0" smtClean="0">
                <a:solidFill>
                  <a:srgbClr val="FF0000"/>
                </a:solidFill>
                <a:latin typeface="Times New Roman" pitchFamily="18" charset="0"/>
                <a:ea typeface="华文细黑" pitchFamily="2" charset="-122"/>
              </a:rPr>
              <a:t>O</a:t>
            </a:r>
            <a:endParaRPr lang="en-US" altLang="zh-CN" sz="2800" b="1" baseline="-25000" dirty="0">
              <a:solidFill>
                <a:srgbClr val="FF0000"/>
              </a:solidFill>
              <a:latin typeface="Times New Roman" pitchFamily="18" charset="0"/>
              <a:ea typeface="华文细黑" pitchFamily="2" charset="-122"/>
            </a:endParaRPr>
          </a:p>
        </p:txBody>
      </p:sp>
      <p:sp>
        <p:nvSpPr>
          <p:cNvPr id="9" name="矩形 8"/>
          <p:cNvSpPr/>
          <p:nvPr/>
        </p:nvSpPr>
        <p:spPr>
          <a:xfrm>
            <a:off x="1126654" y="5571450"/>
            <a:ext cx="7992888" cy="738664"/>
          </a:xfrm>
          <a:prstGeom prst="rect">
            <a:avLst/>
          </a:prstGeom>
        </p:spPr>
        <p:txBody>
          <a:bodyPr wrap="square">
            <a:spAutoFit/>
          </a:bodyPr>
          <a:lstStyle/>
          <a:p>
            <a:pPr algn="just">
              <a:lnSpc>
                <a:spcPct val="150000"/>
              </a:lnSpc>
            </a:pPr>
            <a:r>
              <a:rPr lang="zh-CN" altLang="en-US" sz="2800" b="1" dirty="0">
                <a:solidFill>
                  <a:srgbClr val="FF0000"/>
                </a:solidFill>
                <a:latin typeface="Times New Roman" pitchFamily="18" charset="0"/>
                <a:ea typeface="华文细黑" pitchFamily="2" charset="-122"/>
                <a:cs typeface="Courier New" pitchFamily="49" charset="0"/>
              </a:rPr>
              <a:t>后来</a:t>
            </a:r>
            <a:r>
              <a:rPr lang="zh-CN" altLang="en-US" sz="2800" b="1" dirty="0" smtClean="0">
                <a:solidFill>
                  <a:srgbClr val="FF0000"/>
                </a:solidFill>
                <a:latin typeface="Times New Roman" pitchFamily="18" charset="0"/>
                <a:ea typeface="华文细黑" pitchFamily="2" charset="-122"/>
                <a:cs typeface="Courier New" pitchFamily="49" charset="0"/>
              </a:rPr>
              <a:t>：</a:t>
            </a:r>
            <a:r>
              <a:rPr lang="en-US" altLang="zh-CN" sz="2800" b="1" dirty="0" smtClean="0">
                <a:solidFill>
                  <a:srgbClr val="FF0000"/>
                </a:solidFill>
                <a:latin typeface="Times New Roman" pitchFamily="18" charset="0"/>
                <a:ea typeface="华文细黑" pitchFamily="2" charset="-122"/>
                <a:cs typeface="Courier New" pitchFamily="49" charset="0"/>
              </a:rPr>
              <a:t>Zn + H</a:t>
            </a:r>
            <a:r>
              <a:rPr lang="en-US" altLang="zh-CN" sz="2800" b="1" baseline="-25000" dirty="0" smtClean="0">
                <a:solidFill>
                  <a:srgbClr val="FF0000"/>
                </a:solidFill>
                <a:latin typeface="Times New Roman" pitchFamily="18" charset="0"/>
                <a:ea typeface="华文细黑" pitchFamily="2" charset="-122"/>
                <a:cs typeface="Courier New" pitchFamily="49" charset="0"/>
              </a:rPr>
              <a:t>2</a:t>
            </a:r>
            <a:r>
              <a:rPr lang="en-US" altLang="zh-CN" sz="2800" b="1" dirty="0" smtClean="0">
                <a:solidFill>
                  <a:srgbClr val="FF0000"/>
                </a:solidFill>
                <a:latin typeface="Times New Roman" pitchFamily="18" charset="0"/>
                <a:ea typeface="华文细黑" pitchFamily="2" charset="-122"/>
                <a:cs typeface="Courier New" pitchFamily="49" charset="0"/>
              </a:rPr>
              <a:t>SO</a:t>
            </a:r>
            <a:r>
              <a:rPr lang="en-US" altLang="zh-CN" sz="2800" b="1" baseline="-25000" dirty="0" smtClean="0">
                <a:solidFill>
                  <a:srgbClr val="FF0000"/>
                </a:solidFill>
                <a:latin typeface="Times New Roman" pitchFamily="18" charset="0"/>
                <a:ea typeface="华文细黑" pitchFamily="2" charset="-122"/>
                <a:cs typeface="Courier New" pitchFamily="49" charset="0"/>
              </a:rPr>
              <a:t>4</a:t>
            </a:r>
            <a:r>
              <a:rPr lang="en-US" altLang="zh-CN" sz="2800" b="1" dirty="0" smtClean="0">
                <a:solidFill>
                  <a:srgbClr val="FF0000"/>
                </a:solidFill>
                <a:latin typeface="Times New Roman" pitchFamily="18" charset="0"/>
                <a:ea typeface="华文细黑" pitchFamily="2" charset="-122"/>
                <a:cs typeface="Times New Roman" pitchFamily="18" charset="0"/>
              </a:rPr>
              <a:t>=== ZnSO</a:t>
            </a:r>
            <a:r>
              <a:rPr lang="en-US" altLang="zh-CN" sz="2800" b="1" baseline="-25000" dirty="0" smtClean="0">
                <a:solidFill>
                  <a:srgbClr val="FF0000"/>
                </a:solidFill>
                <a:latin typeface="Times New Roman" pitchFamily="18" charset="0"/>
                <a:ea typeface="华文细黑" pitchFamily="2" charset="-122"/>
                <a:cs typeface="Courier New" pitchFamily="49" charset="0"/>
              </a:rPr>
              <a:t>4</a:t>
            </a:r>
            <a:r>
              <a:rPr lang="zh-CN" altLang="zh-CN" sz="2800" b="1" dirty="0" smtClean="0">
                <a:solidFill>
                  <a:srgbClr val="FF0000"/>
                </a:solidFill>
                <a:latin typeface="Times New Roman" pitchFamily="18" charset="0"/>
                <a:ea typeface="华文细黑" pitchFamily="2" charset="-122"/>
              </a:rPr>
              <a:t>＋</a:t>
            </a:r>
            <a:r>
              <a:rPr lang="en-US" altLang="zh-CN" sz="2800" b="1" dirty="0" smtClean="0">
                <a:solidFill>
                  <a:srgbClr val="FF0000"/>
                </a:solidFill>
                <a:latin typeface="Times New Roman" pitchFamily="18" charset="0"/>
                <a:ea typeface="华文细黑" pitchFamily="2" charset="-122"/>
              </a:rPr>
              <a:t>H</a:t>
            </a:r>
            <a:r>
              <a:rPr lang="en-US" altLang="zh-CN" sz="2800" b="1" baseline="-25000" dirty="0" smtClean="0">
                <a:solidFill>
                  <a:srgbClr val="FF0000"/>
                </a:solidFill>
                <a:latin typeface="Times New Roman" pitchFamily="18" charset="0"/>
                <a:ea typeface="华文细黑" pitchFamily="2" charset="-122"/>
              </a:rPr>
              <a:t>2</a:t>
            </a:r>
            <a:r>
              <a:rPr lang="zh-CN" altLang="en-US" sz="2800" b="1" dirty="0">
                <a:solidFill>
                  <a:srgbClr val="FF0000"/>
                </a:solidFill>
                <a:latin typeface="Times New Roman" pitchFamily="18" charset="0"/>
                <a:ea typeface="华文细黑" pitchFamily="2" charset="-122"/>
              </a:rPr>
              <a:t> ↑</a:t>
            </a:r>
            <a:endParaRPr lang="en-US" altLang="zh-CN" sz="2800" b="1" baseline="-25000" dirty="0">
              <a:solidFill>
                <a:srgbClr val="FF0000"/>
              </a:solidFill>
              <a:latin typeface="Times New Roman" pitchFamily="18" charset="0"/>
              <a:ea typeface="华文细黑" pitchFamily="2" charset="-122"/>
            </a:endParaRPr>
          </a:p>
        </p:txBody>
      </p:sp>
    </p:spTree>
    <p:extLst>
      <p:ext uri="{BB962C8B-B14F-4D97-AF65-F5344CB8AC3E}">
        <p14:creationId xmlns:p14="http://schemas.microsoft.com/office/powerpoint/2010/main" val="336090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2"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400531"/>
            <a:ext cx="11733225"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题组四　氧化还原反应在综合实验中的应用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过氧化钙可以用于改善地表水质，处理含重金属粒子的废水和治理赤潮，也可用于应急供氧等。工业上生产过氧化钙的主要流程如下：</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                      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 30%</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副产品</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zh-CN" altLang="zh-CN" sz="2800" kern="100" dirty="0" smtClean="0">
                <a:latin typeface="宋体"/>
                <a:ea typeface="Times New Roman"/>
                <a:cs typeface="Courier New"/>
              </a:rPr>
              <a:t> </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产品</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呈白色，</a:t>
            </a:r>
            <a:r>
              <a:rPr lang="zh-CN" altLang="zh-CN" sz="2800" b="1" kern="100" dirty="0">
                <a:solidFill>
                  <a:srgbClr val="FF0000"/>
                </a:solidFill>
                <a:latin typeface="Times New Roman"/>
                <a:ea typeface="华文细黑"/>
                <a:cs typeface="Times New Roman"/>
              </a:rPr>
              <a:t>微溶于水</a:t>
            </a:r>
            <a:r>
              <a:rPr lang="zh-CN" altLang="zh-CN" sz="2800" kern="100" dirty="0">
                <a:latin typeface="Times New Roman"/>
                <a:ea typeface="华文细黑"/>
                <a:cs typeface="Times New Roman"/>
              </a:rPr>
              <a:t>，加热至</a:t>
            </a:r>
            <a:r>
              <a:rPr lang="en-US" altLang="zh-CN" sz="2800" kern="100" dirty="0">
                <a:latin typeface="Times New Roman"/>
                <a:ea typeface="华文细黑"/>
                <a:cs typeface="Courier New"/>
              </a:rPr>
              <a:t>350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左右开始分解放出氧气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56920242"/>
              </p:ext>
            </p:extLst>
          </p:nvPr>
        </p:nvGraphicFramePr>
        <p:xfrm>
          <a:off x="3070870" y="3721050"/>
          <a:ext cx="7388225" cy="954088"/>
        </p:xfrm>
        <a:graphic>
          <a:graphicData uri="http://schemas.openxmlformats.org/presentationml/2006/ole">
            <mc:AlternateContent xmlns:mc="http://schemas.openxmlformats.org/markup-compatibility/2006">
              <mc:Choice xmlns:v="urn:schemas-microsoft-com:vml" Requires="v">
                <p:oleObj spid="_x0000_s10459" name="文档" r:id="rId3" imgW="7387825" imgH="954695" progId="Word.Document.12">
                  <p:embed/>
                </p:oleObj>
              </mc:Choice>
              <mc:Fallback>
                <p:oleObj name="文档" r:id="rId3" imgW="7387825" imgH="954695" progId="Word.Document.12">
                  <p:embed/>
                  <p:pic>
                    <p:nvPicPr>
                      <p:cNvPr id="0" name=""/>
                      <p:cNvPicPr/>
                      <p:nvPr/>
                    </p:nvPicPr>
                    <p:blipFill>
                      <a:blip r:embed="rId4"/>
                      <a:stretch>
                        <a:fillRect/>
                      </a:stretch>
                    </p:blipFill>
                    <p:spPr>
                      <a:xfrm>
                        <a:off x="3070870" y="3721050"/>
                        <a:ext cx="7388225" cy="954088"/>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0"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2" name="Rectangle 21">
            <a:hlinkClick r:id="rId11"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 name="矩形 2"/>
          <p:cNvSpPr/>
          <p:nvPr/>
        </p:nvSpPr>
        <p:spPr>
          <a:xfrm>
            <a:off x="4886425" y="3141762"/>
            <a:ext cx="2180405"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CaO</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·8H</a:t>
            </a:r>
            <a:r>
              <a:rPr lang="en-US" altLang="zh-CN" sz="2800" b="1" kern="100" baseline="-25000" dirty="0" smtClean="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sz="2800" b="1" dirty="0">
              <a:solidFill>
                <a:srgbClr val="FF0000"/>
              </a:solidFill>
            </a:endParaRPr>
          </a:p>
        </p:txBody>
      </p:sp>
      <p:sp>
        <p:nvSpPr>
          <p:cNvPr id="13" name="矩形 12"/>
          <p:cNvSpPr/>
          <p:nvPr/>
        </p:nvSpPr>
        <p:spPr>
          <a:xfrm>
            <a:off x="5284565" y="5052070"/>
            <a:ext cx="1202573"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NH</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Cl</a:t>
            </a:r>
            <a:endParaRPr lang="zh-CN" altLang="en-US" sz="2800" b="1" dirty="0">
              <a:solidFill>
                <a:srgbClr val="FF0000"/>
              </a:solidFill>
            </a:endParaRPr>
          </a:p>
        </p:txBody>
      </p:sp>
    </p:spTree>
    <p:extLst>
      <p:ext uri="{BB962C8B-B14F-4D97-AF65-F5344CB8AC3E}">
        <p14:creationId xmlns:p14="http://schemas.microsoft.com/office/powerpoint/2010/main" val="1768091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95728" y="707623"/>
            <a:ext cx="11733225" cy="5992129"/>
          </a:xfrm>
          <a:prstGeom prst="rect">
            <a:avLst/>
          </a:prstGeom>
        </p:spPr>
        <p:txBody>
          <a:bodyPr wrap="square" lIns="121898" tIns="60948" rIns="121898" bIns="60948">
            <a:spAutoFit/>
          </a:bodyPr>
          <a:lstStyle/>
          <a:p>
            <a:pPr algn="just">
              <a:lnSpc>
                <a:spcPct val="125000"/>
              </a:lnSpc>
              <a:spcAft>
                <a:spcPts val="0"/>
              </a:spcAft>
            </a:pPr>
            <a:r>
              <a:rPr lang="zh-CN" altLang="zh-CN" sz="2800" kern="100" dirty="0" smtClean="0">
                <a:latin typeface="Times New Roman"/>
                <a:ea typeface="华文细黑"/>
                <a:cs typeface="Times New Roman"/>
              </a:rPr>
              <a:t>氧化还原反应的实质是反应过程中发生了</a:t>
            </a:r>
            <a:r>
              <a:rPr lang="zh-CN" altLang="zh-CN" sz="2800" u="sng" kern="100" dirty="0" smtClean="0">
                <a:latin typeface="Times New Roman"/>
                <a:ea typeface="华文细黑"/>
                <a:cs typeface="Times New Roman"/>
              </a:rPr>
              <a:t>电子转移</a:t>
            </a:r>
            <a:r>
              <a:rPr lang="zh-CN" altLang="zh-CN" sz="2800" kern="100" dirty="0" smtClean="0">
                <a:latin typeface="Times New Roman"/>
                <a:ea typeface="华文细黑"/>
                <a:cs typeface="Times New Roman"/>
              </a:rPr>
              <a:t>，而氧化剂得电子总数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或元素化合价降低总数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必然</a:t>
            </a:r>
            <a:r>
              <a:rPr lang="zh-CN" altLang="zh-CN" sz="2800" u="sng" kern="100" dirty="0" smtClean="0">
                <a:latin typeface="Times New Roman"/>
                <a:ea typeface="华文细黑"/>
                <a:cs typeface="Times New Roman"/>
              </a:rPr>
              <a:t>等于</a:t>
            </a:r>
            <a:r>
              <a:rPr lang="zh-CN" altLang="zh-CN" sz="2800" kern="100" dirty="0" smtClean="0">
                <a:latin typeface="Times New Roman"/>
                <a:ea typeface="华文细黑"/>
                <a:cs typeface="Times New Roman"/>
              </a:rPr>
              <a:t>还原剂失电子总数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或元素化合价升高总数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，根据这一原则可以对氧化还原反应的化学方程式进行配平。</a:t>
            </a:r>
            <a:endParaRPr lang="en-US" altLang="zh-CN" sz="2800" kern="100" dirty="0" smtClean="0">
              <a:latin typeface="宋体"/>
              <a:cs typeface="Courier New"/>
            </a:endParaRPr>
          </a:p>
          <a:p>
            <a:pPr lvl="0" algn="just">
              <a:lnSpc>
                <a:spcPct val="125000"/>
              </a:lnSpc>
            </a:pPr>
            <a:r>
              <a:rPr lang="zh-CN" altLang="zh-CN" sz="2800" kern="100" dirty="0" smtClean="0">
                <a:solidFill>
                  <a:prstClr val="black"/>
                </a:solidFill>
                <a:latin typeface="Times New Roman"/>
                <a:ea typeface="华文细黑"/>
                <a:cs typeface="Times New Roman"/>
              </a:rPr>
              <a:t>配平的步骤：</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(1)</a:t>
            </a:r>
            <a:r>
              <a:rPr lang="zh-CN" altLang="zh-CN" sz="2800" kern="100" dirty="0" smtClean="0">
                <a:solidFill>
                  <a:srgbClr val="FF0000"/>
                </a:solidFill>
                <a:latin typeface="Times New Roman"/>
                <a:ea typeface="华文细黑"/>
                <a:cs typeface="Times New Roman"/>
              </a:rPr>
              <a:t>标好价：</a:t>
            </a:r>
            <a:r>
              <a:rPr lang="zh-CN" altLang="zh-CN" sz="2800" kern="100" dirty="0" smtClean="0">
                <a:solidFill>
                  <a:prstClr val="black"/>
                </a:solidFill>
                <a:latin typeface="Times New Roman"/>
                <a:ea typeface="华文细黑"/>
                <a:cs typeface="Times New Roman"/>
              </a:rPr>
              <a:t>正确标出反应前后化合价有变化的元素的化合价。</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(2)</a:t>
            </a:r>
            <a:r>
              <a:rPr lang="zh-CN" altLang="zh-CN" sz="2800" kern="100" dirty="0" smtClean="0">
                <a:solidFill>
                  <a:srgbClr val="FF0000"/>
                </a:solidFill>
                <a:latin typeface="Times New Roman"/>
                <a:ea typeface="华文细黑"/>
                <a:cs typeface="Times New Roman"/>
              </a:rPr>
              <a:t>列变化：</a:t>
            </a:r>
            <a:r>
              <a:rPr lang="zh-CN" altLang="zh-CN" sz="2800" kern="100" dirty="0" smtClean="0">
                <a:solidFill>
                  <a:prstClr val="black"/>
                </a:solidFill>
                <a:latin typeface="Times New Roman"/>
                <a:ea typeface="华文细黑"/>
                <a:cs typeface="Times New Roman"/>
              </a:rPr>
              <a:t>列出元素化合价升高和降低的数值。</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(3)</a:t>
            </a:r>
            <a:r>
              <a:rPr lang="zh-CN" altLang="zh-CN" sz="2800" kern="100" dirty="0" smtClean="0">
                <a:solidFill>
                  <a:srgbClr val="FF0000"/>
                </a:solidFill>
                <a:latin typeface="Times New Roman"/>
                <a:ea typeface="华文细黑"/>
                <a:cs typeface="Times New Roman"/>
              </a:rPr>
              <a:t>求总数：</a:t>
            </a:r>
            <a:r>
              <a:rPr lang="zh-CN" altLang="zh-CN" sz="2800" kern="100" dirty="0" smtClean="0">
                <a:solidFill>
                  <a:prstClr val="black"/>
                </a:solidFill>
                <a:latin typeface="Times New Roman"/>
                <a:ea typeface="华文细黑"/>
                <a:cs typeface="Times New Roman"/>
              </a:rPr>
              <a:t>求元素化合价升高和降低的总数，确定氧化剂、还原剂、氧化产物、还原产物的化学计量数。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(4)</a:t>
            </a:r>
            <a:r>
              <a:rPr lang="zh-CN" altLang="zh-CN" sz="2800" kern="100" dirty="0" smtClean="0">
                <a:solidFill>
                  <a:srgbClr val="FF0000"/>
                </a:solidFill>
                <a:latin typeface="Times New Roman"/>
                <a:ea typeface="华文细黑"/>
                <a:cs typeface="Times New Roman"/>
              </a:rPr>
              <a:t>配化学计量数：</a:t>
            </a:r>
            <a:r>
              <a:rPr lang="zh-CN" altLang="zh-CN" sz="2800" kern="100" dirty="0" smtClean="0">
                <a:solidFill>
                  <a:prstClr val="black"/>
                </a:solidFill>
                <a:latin typeface="Times New Roman"/>
                <a:ea typeface="华文细黑"/>
                <a:cs typeface="Times New Roman"/>
              </a:rPr>
              <a:t>用观察法配平其他各物质的化学计量数。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(5)</a:t>
            </a:r>
            <a:r>
              <a:rPr lang="zh-CN" altLang="zh-CN" sz="2800" kern="100" dirty="0" smtClean="0">
                <a:solidFill>
                  <a:srgbClr val="FF0000"/>
                </a:solidFill>
                <a:latin typeface="Times New Roman"/>
                <a:ea typeface="华文细黑"/>
                <a:cs typeface="Times New Roman"/>
              </a:rPr>
              <a:t>细检查：</a:t>
            </a:r>
            <a:r>
              <a:rPr lang="zh-CN" altLang="zh-CN" sz="2800" kern="100" dirty="0" smtClean="0">
                <a:solidFill>
                  <a:prstClr val="black"/>
                </a:solidFill>
                <a:latin typeface="Times New Roman"/>
                <a:ea typeface="华文细黑"/>
                <a:cs typeface="Times New Roman"/>
              </a:rPr>
              <a:t>利用</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守恒</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三原则</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即质量守恒、得失电子守恒、电荷守恒</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，逐项检查配平的方程式是否正确。</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8396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1000"/>
                                        <p:tgtEl>
                                          <p:spTgt spid="22">
                                            <p:txEl>
                                              <p:pRg st="2" end="2"/>
                                            </p:txEl>
                                          </p:spTgt>
                                        </p:tgtEl>
                                      </p:cBhvr>
                                    </p:animEffect>
                                    <p:anim calcmode="lin" valueType="num">
                                      <p:cBhvr>
                                        <p:cTn id="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3" end="3"/>
                                            </p:txEl>
                                          </p:spTgt>
                                        </p:tgtEl>
                                        <p:attrNameLst>
                                          <p:attrName>style.visibility</p:attrName>
                                        </p:attrNameLst>
                                      </p:cBhvr>
                                      <p:to>
                                        <p:strVal val="visible"/>
                                      </p:to>
                                    </p:set>
                                    <p:animEffect transition="in" filter="fade">
                                      <p:cBhvr>
                                        <p:cTn id="14" dur="1000"/>
                                        <p:tgtEl>
                                          <p:spTgt spid="22">
                                            <p:txEl>
                                              <p:pRg st="3" end="3"/>
                                            </p:txEl>
                                          </p:spTgt>
                                        </p:tgtEl>
                                      </p:cBhvr>
                                    </p:animEffect>
                                    <p:anim calcmode="lin" valueType="num">
                                      <p:cBhvr>
                                        <p:cTn id="15"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1000"/>
                                        <p:tgtEl>
                                          <p:spTgt spid="22">
                                            <p:txEl>
                                              <p:pRg st="4" end="4"/>
                                            </p:txEl>
                                          </p:spTgt>
                                        </p:tgtEl>
                                      </p:cBhvr>
                                    </p:animEffect>
                                    <p:anim calcmode="lin" valueType="num">
                                      <p:cBhvr>
                                        <p:cTn id="22"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xEl>
                                              <p:pRg st="5" end="5"/>
                                            </p:txEl>
                                          </p:spTgt>
                                        </p:tgtEl>
                                        <p:attrNameLst>
                                          <p:attrName>style.visibility</p:attrName>
                                        </p:attrNameLst>
                                      </p:cBhvr>
                                      <p:to>
                                        <p:strVal val="visible"/>
                                      </p:to>
                                    </p:set>
                                    <p:animEffect transition="in" filter="fade">
                                      <p:cBhvr>
                                        <p:cTn id="28" dur="1000"/>
                                        <p:tgtEl>
                                          <p:spTgt spid="22">
                                            <p:txEl>
                                              <p:pRg st="5" end="5"/>
                                            </p:txEl>
                                          </p:spTgt>
                                        </p:tgtEl>
                                      </p:cBhvr>
                                    </p:animEffect>
                                    <p:anim calcmode="lin" valueType="num">
                                      <p:cBhvr>
                                        <p:cTn id="2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xEl>
                                              <p:pRg st="6" end="6"/>
                                            </p:txEl>
                                          </p:spTgt>
                                        </p:tgtEl>
                                        <p:attrNameLst>
                                          <p:attrName>style.visibility</p:attrName>
                                        </p:attrNameLst>
                                      </p:cBhvr>
                                      <p:to>
                                        <p:strVal val="visible"/>
                                      </p:to>
                                    </p:set>
                                    <p:animEffect transition="in" filter="fade">
                                      <p:cBhvr>
                                        <p:cTn id="35" dur="1000"/>
                                        <p:tgtEl>
                                          <p:spTgt spid="22">
                                            <p:txEl>
                                              <p:pRg st="6" end="6"/>
                                            </p:txEl>
                                          </p:spTgt>
                                        </p:tgtEl>
                                      </p:cBhvr>
                                    </p:animEffect>
                                    <p:anim calcmode="lin" valueType="num">
                                      <p:cBhvr>
                                        <p:cTn id="36" dur="1000" fill="hold"/>
                                        <p:tgtEl>
                                          <p:spTgt spid="22">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637" y="668754"/>
            <a:ext cx="11733225" cy="3553128"/>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用上述方法制取</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本实验的目的是制备</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固体，则流程中的沉淀应为</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，根据质量守恒判断还应有</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生成，故可写出反应的化学方程式为</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34566" y="1313407"/>
            <a:ext cx="9089476"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CaCl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2NH</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8H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=CaO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·8H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2NH</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Cl</a:t>
            </a:r>
            <a:endParaRPr lang="zh-CN" altLang="zh-CN" sz="2800" b="1" kern="100" dirty="0">
              <a:solidFill>
                <a:srgbClr val="FF0000"/>
              </a:solidFill>
              <a:effectLst/>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403835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87626"/>
            <a:ext cx="11733225"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检验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是否合格的方法</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滤液中含有大量的</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，为将沉淀洗涤干净，应充分洗涤，根据检验</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的方法，可用稀硝酸酸化的硝酸银溶液检验</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沉淀时常用冰水控制温度在</a:t>
            </a:r>
            <a:r>
              <a:rPr lang="en-US" altLang="zh-CN" sz="2800" kern="100" dirty="0">
                <a:solidFill>
                  <a:prstClr val="black"/>
                </a:solidFill>
                <a:latin typeface="Times New Roman"/>
                <a:ea typeface="华文细黑"/>
                <a:cs typeface="Courier New"/>
              </a:rPr>
              <a:t>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左右，其可能原因</a:t>
            </a:r>
            <a:r>
              <a:rPr lang="zh-CN" altLang="zh-CN" sz="2800" kern="100" dirty="0" smtClean="0">
                <a:solidFill>
                  <a:prstClr val="black"/>
                </a:solidFill>
                <a:latin typeface="Times New Roman"/>
                <a:ea typeface="华文细黑"/>
                <a:cs typeface="Times New Roman"/>
              </a:rPr>
              <a:t>是</a:t>
            </a:r>
            <a:r>
              <a:rPr lang="en-US" altLang="zh-CN" sz="2800" kern="100" dirty="0" smtClean="0">
                <a:solidFill>
                  <a:prstClr val="black"/>
                </a:solidFill>
                <a:latin typeface="Times New Roman"/>
                <a:ea typeface="华文细黑"/>
                <a:cs typeface="Courier New"/>
              </a:rPr>
              <a:t>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_________________________________</a:t>
            </a:r>
            <a:r>
              <a:rPr lang="zh-CN" altLang="zh-CN" sz="2800" kern="100" dirty="0" smtClean="0">
                <a:solidFill>
                  <a:prstClr val="black"/>
                </a:solidFill>
                <a:latin typeface="Times New Roman"/>
                <a:ea typeface="华文细黑"/>
                <a:cs typeface="Times New Roman"/>
              </a:rPr>
              <a:t>。</a:t>
            </a:r>
            <a:endParaRPr lang="en-US" altLang="zh-CN" sz="1050" kern="100" dirty="0" smtClean="0">
              <a:solidFill>
                <a:prstClr val="black"/>
              </a:solidFill>
              <a:latin typeface="宋体"/>
              <a:cs typeface="Courier New"/>
            </a:endParaRPr>
          </a:p>
          <a:p>
            <a:pPr lvl="0" algn="just">
              <a:lnSpc>
                <a:spcPts val="55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温度低可减少过氧化氢的分解，提高过氧化氢的利用率</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6" name="矩形 5"/>
          <p:cNvSpPr/>
          <p:nvPr/>
        </p:nvSpPr>
        <p:spPr>
          <a:xfrm>
            <a:off x="283766" y="1109257"/>
            <a:ext cx="11120877" cy="1502976"/>
          </a:xfrm>
          <a:prstGeom prst="rect">
            <a:avLst/>
          </a:prstGeom>
        </p:spPr>
        <p:txBody>
          <a:bodyPr>
            <a:spAutoFit/>
          </a:bodyPr>
          <a:lstStyle/>
          <a:p>
            <a:pPr algn="just">
              <a:lnSpc>
                <a:spcPts val="5500"/>
              </a:lnSpc>
              <a:spcAft>
                <a:spcPts val="0"/>
              </a:spcAft>
            </a:pPr>
            <a:r>
              <a:rPr lang="zh-CN" altLang="zh-CN" sz="2800" b="1" kern="100" dirty="0">
                <a:solidFill>
                  <a:srgbClr val="FF0000"/>
                </a:solidFill>
                <a:latin typeface="Times New Roman"/>
                <a:ea typeface="华文细黑"/>
                <a:cs typeface="Times New Roman"/>
              </a:rPr>
              <a:t>取最后一次洗涤液少许于试管中，再滴加稀硝酸酸化的硝酸银溶液，看是否产生白色</a:t>
            </a:r>
            <a:r>
              <a:rPr lang="zh-CN" altLang="zh-CN" sz="2800" b="1" kern="100" dirty="0" smtClean="0">
                <a:solidFill>
                  <a:srgbClr val="FF0000"/>
                </a:solidFill>
                <a:latin typeface="Times New Roman"/>
                <a:ea typeface="华文细黑"/>
                <a:cs typeface="Times New Roman"/>
              </a:rPr>
              <a:t>沉淀</a:t>
            </a:r>
            <a:endParaRPr lang="zh-CN" altLang="zh-CN" sz="2800" b="1" kern="100" dirty="0">
              <a:solidFill>
                <a:srgbClr val="FF0000"/>
              </a:solidFill>
              <a:effectLst/>
              <a:latin typeface="宋体"/>
              <a:cs typeface="Courier New"/>
            </a:endParaRPr>
          </a:p>
        </p:txBody>
      </p:sp>
      <p:sp>
        <p:nvSpPr>
          <p:cNvPr id="5" name="矩形 4"/>
          <p:cNvSpPr/>
          <p:nvPr/>
        </p:nvSpPr>
        <p:spPr>
          <a:xfrm>
            <a:off x="304086" y="4684410"/>
            <a:ext cx="8920506" cy="738664"/>
          </a:xfrm>
          <a:prstGeom prst="rect">
            <a:avLst/>
          </a:prstGeom>
        </p:spPr>
        <p:txBody>
          <a:bodyPr>
            <a:spAutoFit/>
          </a:bodyPr>
          <a:lstStyle/>
          <a:p>
            <a:pPr algn="just">
              <a:lnSpc>
                <a:spcPct val="150000"/>
              </a:lnSpc>
              <a:spcAft>
                <a:spcPts val="0"/>
              </a:spcAft>
            </a:pPr>
            <a:r>
              <a:rPr lang="zh-CN" altLang="zh-CN" sz="2800" b="1" kern="100" dirty="0" smtClean="0">
                <a:solidFill>
                  <a:srgbClr val="FF0000"/>
                </a:solidFill>
                <a:latin typeface="Times New Roman"/>
                <a:ea typeface="华文细黑"/>
                <a:cs typeface="Times New Roman"/>
              </a:rPr>
              <a:t>化氢</a:t>
            </a:r>
            <a:r>
              <a:rPr lang="zh-CN" altLang="zh-CN" sz="2800" b="1" kern="100" dirty="0">
                <a:solidFill>
                  <a:srgbClr val="FF0000"/>
                </a:solidFill>
                <a:latin typeface="Times New Roman"/>
                <a:ea typeface="华文细黑"/>
                <a:cs typeface="Times New Roman"/>
              </a:rPr>
              <a:t>的分解，提高过氧化氢的</a:t>
            </a:r>
            <a:r>
              <a:rPr lang="zh-CN" altLang="zh-CN" sz="2800" b="1" kern="100" dirty="0" smtClean="0">
                <a:solidFill>
                  <a:srgbClr val="FF0000"/>
                </a:solidFill>
                <a:latin typeface="Times New Roman"/>
                <a:ea typeface="华文细黑"/>
                <a:cs typeface="Times New Roman"/>
              </a:rPr>
              <a:t>利用率</a:t>
            </a:r>
            <a:endParaRPr lang="zh-CN" altLang="zh-CN" sz="2800" b="1" kern="100" dirty="0">
              <a:solidFill>
                <a:srgbClr val="FF0000"/>
              </a:solidFill>
              <a:effectLst/>
              <a:latin typeface="宋体"/>
              <a:cs typeface="Courier New"/>
            </a:endParaRPr>
          </a:p>
        </p:txBody>
      </p:sp>
      <p:sp>
        <p:nvSpPr>
          <p:cNvPr id="3" name="矩形 2"/>
          <p:cNvSpPr/>
          <p:nvPr/>
        </p:nvSpPr>
        <p:spPr>
          <a:xfrm>
            <a:off x="8851830" y="4088026"/>
            <a:ext cx="305724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温度低可</a:t>
            </a:r>
            <a:r>
              <a:rPr lang="zh-CN" altLang="zh-CN" sz="2800" b="1" kern="100" dirty="0" smtClean="0">
                <a:solidFill>
                  <a:srgbClr val="FF0000"/>
                </a:solidFill>
                <a:latin typeface="Times New Roman"/>
                <a:ea typeface="华文细黑"/>
                <a:cs typeface="Times New Roman"/>
              </a:rPr>
              <a:t>减少</a:t>
            </a:r>
            <a:r>
              <a:rPr lang="zh-CN" altLang="zh-CN" sz="2800" b="1" kern="100" dirty="0">
                <a:solidFill>
                  <a:srgbClr val="FF0000"/>
                </a:solidFill>
                <a:latin typeface="Times New Roman"/>
                <a:ea typeface="华文细黑"/>
                <a:cs typeface="Times New Roman"/>
              </a:rPr>
              <a:t>过氧</a:t>
            </a:r>
            <a:endParaRPr lang="zh-CN" altLang="en-US" b="1" dirty="0">
              <a:solidFill>
                <a:srgbClr val="FF0000"/>
              </a:solidFill>
            </a:endParaRPr>
          </a:p>
        </p:txBody>
      </p:sp>
      <p:sp>
        <p:nvSpPr>
          <p:cNvPr id="7"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8092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975" y="549474"/>
            <a:ext cx="11733225" cy="4968131"/>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测定产品中</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的含量的实验步骤：</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第一步：准确称取</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产品于有塞锥形瓶中，加入适量蒸馏水和过量的</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g KI</a:t>
            </a:r>
            <a:r>
              <a:rPr lang="zh-CN" altLang="zh-CN" sz="2800" kern="100" dirty="0">
                <a:latin typeface="Times New Roman"/>
                <a:ea typeface="华文细黑"/>
                <a:cs typeface="Times New Roman"/>
              </a:rPr>
              <a:t>晶体，再滴入少量</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溶液，充分反应。</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第二步：向上述锥形瓶中加入几滴淀粉溶液。</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第三步：逐滴加入浓度为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溶液至反应完全，消耗</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endParaRPr lang="en-US" altLang="zh-CN" sz="2800" kern="100" dirty="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11535717"/>
              </p:ext>
            </p:extLst>
          </p:nvPr>
        </p:nvGraphicFramePr>
        <p:xfrm>
          <a:off x="3610470" y="4666630"/>
          <a:ext cx="5640388" cy="893763"/>
        </p:xfrm>
        <a:graphic>
          <a:graphicData uri="http://schemas.openxmlformats.org/presentationml/2006/ole">
            <mc:AlternateContent xmlns:mc="http://schemas.openxmlformats.org/markup-compatibility/2006">
              <mc:Choice xmlns:v="urn:schemas-microsoft-com:vml" Requires="v">
                <p:oleObj spid="_x0000_s44050" name="文档" r:id="rId3" imgW="5640323" imgH="893497" progId="Word.Document.12">
                  <p:embed/>
                </p:oleObj>
              </mc:Choice>
              <mc:Fallback>
                <p:oleObj name="文档" r:id="rId3" imgW="5640323" imgH="893497" progId="Word.Document.12">
                  <p:embed/>
                  <p:pic>
                    <p:nvPicPr>
                      <p:cNvPr id="0" name=""/>
                      <p:cNvPicPr/>
                      <p:nvPr/>
                    </p:nvPicPr>
                    <p:blipFill>
                      <a:blip r:embed="rId4"/>
                      <a:stretch>
                        <a:fillRect/>
                      </a:stretch>
                    </p:blipFill>
                    <p:spPr>
                      <a:xfrm>
                        <a:off x="3610470" y="4666630"/>
                        <a:ext cx="5640388" cy="893763"/>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0"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2" name="Rectangle 21">
            <a:hlinkClick r:id="rId11"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矩形 12"/>
          <p:cNvSpPr/>
          <p:nvPr/>
        </p:nvSpPr>
        <p:spPr>
          <a:xfrm>
            <a:off x="262558" y="5239186"/>
            <a:ext cx="11628435" cy="1502976"/>
          </a:xfrm>
          <a:prstGeom prst="rect">
            <a:avLst/>
          </a:prstGeom>
        </p:spPr>
        <p:txBody>
          <a:bodyPr wrap="square">
            <a:spAutoFit/>
          </a:bodyPr>
          <a:lstStyle/>
          <a:p>
            <a:pPr algn="just">
              <a:lnSpc>
                <a:spcPts val="5500"/>
              </a:lnSpc>
              <a:spcAft>
                <a:spcPts val="0"/>
              </a:spcAft>
            </a:pPr>
            <a:r>
              <a:rPr lang="zh-CN" altLang="en-US" sz="2800" b="1" kern="100" dirty="0" smtClean="0">
                <a:solidFill>
                  <a:srgbClr val="0000FF"/>
                </a:solidFill>
                <a:latin typeface="Times New Roman"/>
                <a:ea typeface="华文细黑"/>
                <a:cs typeface="Times New Roman"/>
              </a:rPr>
              <a:t>滴定终点的判断：当最后一滴溶液滴入时，</a:t>
            </a:r>
            <a:r>
              <a:rPr lang="zh-CN" altLang="en-US" sz="2800" b="1" kern="100" dirty="0" smtClean="0">
                <a:solidFill>
                  <a:srgbClr val="FF0000"/>
                </a:solidFill>
                <a:latin typeface="Times New Roman"/>
                <a:ea typeface="华文细黑"/>
                <a:cs typeface="Times New Roman"/>
              </a:rPr>
              <a:t>溶液由蓝色变无色，</a:t>
            </a:r>
            <a:r>
              <a:rPr lang="zh-CN" altLang="en-US" sz="2800" b="1" kern="100" dirty="0" smtClean="0">
                <a:solidFill>
                  <a:srgbClr val="0000FF"/>
                </a:solidFill>
                <a:latin typeface="Times New Roman"/>
                <a:ea typeface="华文细黑"/>
                <a:cs typeface="Times New Roman"/>
              </a:rPr>
              <a:t>且半分钟不恢复，证明已达到滴定终点。</a:t>
            </a:r>
            <a:endParaRPr lang="zh-CN" altLang="zh-CN" sz="2800" b="1" kern="100" dirty="0">
              <a:solidFill>
                <a:srgbClr val="0000FF"/>
              </a:solidFill>
              <a:effectLst/>
              <a:latin typeface="宋体"/>
              <a:cs typeface="Courier New"/>
            </a:endParaRPr>
          </a:p>
        </p:txBody>
      </p:sp>
    </p:spTree>
    <p:extLst>
      <p:ext uri="{BB962C8B-B14F-4D97-AF65-F5344CB8AC3E}">
        <p14:creationId xmlns:p14="http://schemas.microsoft.com/office/powerpoint/2010/main" val="121314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716640"/>
            <a:ext cx="11733225" cy="3857698"/>
          </a:xfrm>
          <a:prstGeom prst="rect">
            <a:avLst/>
          </a:prstGeom>
        </p:spPr>
        <p:txBody>
          <a:bodyPr wrap="square" lIns="121898" tIns="60948" rIns="121898" bIns="60948">
            <a:spAutoFit/>
          </a:bodyPr>
          <a:lstStyle/>
          <a:p>
            <a:pPr lvl="0" algn="just">
              <a:lnSpc>
                <a:spcPts val="6000"/>
              </a:lnSpc>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第一步发生反应的化学方程式为</a:t>
            </a:r>
            <a:r>
              <a:rPr lang="en-US" altLang="zh-CN" sz="2800" kern="100" dirty="0">
                <a:solidFill>
                  <a:prstClr val="black"/>
                </a:solidFill>
                <a:latin typeface="Times New Roman"/>
                <a:ea typeface="华文细黑"/>
                <a:cs typeface="Courier New"/>
              </a:rPr>
              <a:t>______________________________</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6000"/>
              </a:lnSpc>
            </a:pP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的质量分数为</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用字母表示</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6000"/>
              </a:lnSpc>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某同学第一步和第二步的操作都很规范，第三步滴速太慢，这样测得的</a:t>
            </a: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的质量分数可能</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填</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不受影响</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偏低</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偏高</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，原因是</a:t>
            </a:r>
            <a:r>
              <a:rPr lang="en-US" altLang="zh-CN" sz="2800" kern="100" dirty="0">
                <a:solidFill>
                  <a:prstClr val="black"/>
                </a:solidFill>
                <a:latin typeface="Times New Roman"/>
                <a:ea typeface="华文细黑"/>
                <a:cs typeface="Courier New"/>
              </a:rPr>
              <a:t>_____________________________________________________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p:txBody>
      </p:sp>
      <p:sp>
        <p:nvSpPr>
          <p:cNvPr id="3" name="Rectangle 21">
            <a:hlinkClick r:id="rId3"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Rectangle 21">
            <a:hlinkClick r:id="rId9"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graphicFrame>
        <p:nvGraphicFramePr>
          <p:cNvPr id="2" name="对象 1"/>
          <p:cNvGraphicFramePr>
            <a:graphicFrameLocks noChangeAspect="1"/>
          </p:cNvGraphicFramePr>
          <p:nvPr>
            <p:extLst>
              <p:ext uri="{D42A27DB-BD31-4B8C-83A1-F6EECF244321}">
                <p14:modId xmlns:p14="http://schemas.microsoft.com/office/powerpoint/2010/main" val="3870621535"/>
              </p:ext>
            </p:extLst>
          </p:nvPr>
        </p:nvGraphicFramePr>
        <p:xfrm>
          <a:off x="4125590" y="477466"/>
          <a:ext cx="8699500" cy="1346200"/>
        </p:xfrm>
        <a:graphic>
          <a:graphicData uri="http://schemas.openxmlformats.org/presentationml/2006/ole">
            <mc:AlternateContent xmlns:mc="http://schemas.openxmlformats.org/markup-compatibility/2006">
              <mc:Choice xmlns:v="urn:schemas-microsoft-com:vml" Requires="v">
                <p:oleObj spid="_x0000_s45123" name="文档" r:id="rId10" imgW="8721679" imgH="1356304" progId="Word.Document.12">
                  <p:embed/>
                </p:oleObj>
              </mc:Choice>
              <mc:Fallback>
                <p:oleObj name="文档" r:id="rId10" imgW="8721679" imgH="1356304" progId="Word.Document.12">
                  <p:embed/>
                  <p:pic>
                    <p:nvPicPr>
                      <p:cNvPr id="0" name="对象 4"/>
                      <p:cNvPicPr>
                        <a:picLocks noChangeAspect="1" noChangeArrowheads="1"/>
                      </p:cNvPicPr>
                      <p:nvPr/>
                    </p:nvPicPr>
                    <p:blipFill>
                      <a:blip r:embed="rId11"/>
                      <a:srcRect/>
                      <a:stretch>
                        <a:fillRect/>
                      </a:stretch>
                    </p:blipFill>
                    <p:spPr bwMode="auto">
                      <a:xfrm>
                        <a:off x="4125590" y="477466"/>
                        <a:ext cx="86995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32431221"/>
              </p:ext>
            </p:extLst>
          </p:nvPr>
        </p:nvGraphicFramePr>
        <p:xfrm>
          <a:off x="3627982" y="1414314"/>
          <a:ext cx="11226800" cy="1384300"/>
        </p:xfrm>
        <a:graphic>
          <a:graphicData uri="http://schemas.openxmlformats.org/presentationml/2006/ole">
            <mc:AlternateContent xmlns:mc="http://schemas.openxmlformats.org/markup-compatibility/2006">
              <mc:Choice xmlns:v="urn:schemas-microsoft-com:vml" Requires="v">
                <p:oleObj spid="_x0000_s45124" name="文档" r:id="rId12" imgW="11250742" imgH="1391524" progId="Word.Document.12">
                  <p:embed/>
                </p:oleObj>
              </mc:Choice>
              <mc:Fallback>
                <p:oleObj name="文档" r:id="rId12" imgW="11250742" imgH="1391524" progId="Word.Document.12">
                  <p:embed/>
                  <p:pic>
                    <p:nvPicPr>
                      <p:cNvPr id="0" name="对象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27982" y="1414314"/>
                        <a:ext cx="11226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328902235"/>
              </p:ext>
            </p:extLst>
          </p:nvPr>
        </p:nvGraphicFramePr>
        <p:xfrm>
          <a:off x="6031917" y="4667264"/>
          <a:ext cx="4383769" cy="994778"/>
        </p:xfrm>
        <a:graphic>
          <a:graphicData uri="http://schemas.openxmlformats.org/presentationml/2006/ole">
            <mc:AlternateContent xmlns:mc="http://schemas.openxmlformats.org/markup-compatibility/2006">
              <mc:Choice xmlns:v="urn:schemas-microsoft-com:vml" Requires="v">
                <p:oleObj spid="_x0000_s45125" name="文档" r:id="rId14" imgW="3313771" imgH="759049" progId="Word.Document.12">
                  <p:embed/>
                </p:oleObj>
              </mc:Choice>
              <mc:Fallback>
                <p:oleObj name="文档" r:id="rId14" imgW="3313771" imgH="759049" progId="Word.Document.12">
                  <p:embed/>
                  <p:pic>
                    <p:nvPicPr>
                      <p:cNvPr id="0" name="对象 2"/>
                      <p:cNvPicPr>
                        <a:picLocks noChangeAspect="1" noChangeArrowheads="1"/>
                      </p:cNvPicPr>
                      <p:nvPr/>
                    </p:nvPicPr>
                    <p:blipFill>
                      <a:blip r:embed="rId15"/>
                      <a:srcRect/>
                      <a:stretch>
                        <a:fillRect/>
                      </a:stretch>
                    </p:blipFill>
                    <p:spPr bwMode="auto">
                      <a:xfrm>
                        <a:off x="6031917" y="4667264"/>
                        <a:ext cx="4383769" cy="994778"/>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827915834"/>
              </p:ext>
            </p:extLst>
          </p:nvPr>
        </p:nvGraphicFramePr>
        <p:xfrm>
          <a:off x="568790" y="4700538"/>
          <a:ext cx="7110592" cy="1126728"/>
        </p:xfrm>
        <a:graphic>
          <a:graphicData uri="http://schemas.openxmlformats.org/presentationml/2006/ole">
            <mc:AlternateContent xmlns:mc="http://schemas.openxmlformats.org/markup-compatibility/2006">
              <mc:Choice xmlns:v="urn:schemas-microsoft-com:vml" Requires="v">
                <p:oleObj spid="_x0000_s45126" name="文档" r:id="rId16" imgW="5651524" imgH="892343" progId="Word.Document.12">
                  <p:embed/>
                </p:oleObj>
              </mc:Choice>
              <mc:Fallback>
                <p:oleObj name="文档" r:id="rId16" imgW="5651524" imgH="892343" progId="Word.Document.12">
                  <p:embed/>
                  <p:pic>
                    <p:nvPicPr>
                      <p:cNvPr id="0" name="对象 1"/>
                      <p:cNvPicPr>
                        <a:picLocks noChangeAspect="1" noChangeArrowheads="1"/>
                      </p:cNvPicPr>
                      <p:nvPr/>
                    </p:nvPicPr>
                    <p:blipFill>
                      <a:blip r:embed="rId17"/>
                      <a:srcRect/>
                      <a:stretch>
                        <a:fillRect/>
                      </a:stretch>
                    </p:blipFill>
                    <p:spPr bwMode="auto">
                      <a:xfrm>
                        <a:off x="568790" y="4700538"/>
                        <a:ext cx="7110592" cy="1126728"/>
                      </a:xfrm>
                      <a:prstGeom prst="rect">
                        <a:avLst/>
                      </a:prstGeom>
                      <a:noFill/>
                      <a:ln>
                        <a:noFill/>
                      </a:ln>
                    </p:spPr>
                  </p:pic>
                </p:oleObj>
              </mc:Fallback>
            </mc:AlternateContent>
          </a:graphicData>
        </a:graphic>
      </p:graphicFrame>
      <p:sp>
        <p:nvSpPr>
          <p:cNvPr id="15" name="矩形 14"/>
          <p:cNvSpPr/>
          <p:nvPr/>
        </p:nvSpPr>
        <p:spPr>
          <a:xfrm>
            <a:off x="8184088" y="5446018"/>
            <a:ext cx="1521570"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cV×10</a:t>
            </a:r>
            <a:r>
              <a:rPr lang="en-US" altLang="zh-CN" sz="2800" b="1" kern="100" baseline="30000" dirty="0" smtClean="0">
                <a:solidFill>
                  <a:srgbClr val="FF0000"/>
                </a:solidFill>
                <a:latin typeface="Times New Roman"/>
                <a:ea typeface="华文细黑"/>
                <a:cs typeface="Times New Roman"/>
              </a:rPr>
              <a:t>-3</a:t>
            </a:r>
            <a:endParaRPr lang="zh-CN" altLang="en-US" b="1" baseline="30000" dirty="0">
              <a:solidFill>
                <a:srgbClr val="FF0000"/>
              </a:solidFill>
            </a:endParaRPr>
          </a:p>
        </p:txBody>
      </p:sp>
      <p:sp>
        <p:nvSpPr>
          <p:cNvPr id="16" name="矩形 15"/>
          <p:cNvSpPr/>
          <p:nvPr/>
        </p:nvSpPr>
        <p:spPr>
          <a:xfrm>
            <a:off x="5531842" y="5446018"/>
            <a:ext cx="1970411"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0.5cV×10</a:t>
            </a:r>
            <a:r>
              <a:rPr lang="en-US" altLang="zh-CN" sz="2800" b="1" kern="100" baseline="30000" dirty="0" smtClean="0">
                <a:solidFill>
                  <a:srgbClr val="FF0000"/>
                </a:solidFill>
                <a:latin typeface="Times New Roman"/>
                <a:ea typeface="华文细黑"/>
                <a:cs typeface="Times New Roman"/>
              </a:rPr>
              <a:t>-3</a:t>
            </a:r>
            <a:endParaRPr lang="zh-CN" altLang="en-US" b="1" baseline="30000" dirty="0">
              <a:solidFill>
                <a:srgbClr val="FF0000"/>
              </a:solidFill>
            </a:endParaRPr>
          </a:p>
        </p:txBody>
      </p:sp>
      <p:sp>
        <p:nvSpPr>
          <p:cNvPr id="17" name="矩形 16"/>
          <p:cNvSpPr/>
          <p:nvPr/>
        </p:nvSpPr>
        <p:spPr>
          <a:xfrm>
            <a:off x="3824243" y="3141762"/>
            <a:ext cx="902811"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偏高</a:t>
            </a:r>
            <a:endParaRPr lang="zh-CN" altLang="en-US" b="1" baseline="30000" dirty="0">
              <a:solidFill>
                <a:srgbClr val="FF0000"/>
              </a:solidFill>
            </a:endParaRPr>
          </a:p>
        </p:txBody>
      </p:sp>
      <p:sp>
        <p:nvSpPr>
          <p:cNvPr id="18" name="矩形 17"/>
          <p:cNvSpPr/>
          <p:nvPr/>
        </p:nvSpPr>
        <p:spPr>
          <a:xfrm>
            <a:off x="1760697" y="3914686"/>
            <a:ext cx="5054589"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S</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r>
              <a:rPr lang="en-US" altLang="zh-CN" sz="2800" b="1" kern="100" baseline="30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在滴定过程中被氧气氧化</a:t>
            </a:r>
            <a:endParaRPr lang="zh-CN" altLang="en-US" b="1" baseline="30000" dirty="0">
              <a:solidFill>
                <a:srgbClr val="FF0000"/>
              </a:solidFill>
            </a:endParaRPr>
          </a:p>
        </p:txBody>
      </p:sp>
    </p:spTree>
    <p:extLst>
      <p:ext uri="{BB962C8B-B14F-4D97-AF65-F5344CB8AC3E}">
        <p14:creationId xmlns:p14="http://schemas.microsoft.com/office/powerpoint/2010/main" val="399407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7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03572" y="621482"/>
            <a:ext cx="11706450" cy="1955407"/>
          </a:xfrm>
          <a:prstGeom prst="rect">
            <a:avLst/>
          </a:prstGeom>
        </p:spPr>
        <p:txBody>
          <a:bodyPr>
            <a:spAutoFit/>
          </a:bodyPr>
          <a:lstStyle/>
          <a:p>
            <a:pPr algn="just">
              <a:lnSpc>
                <a:spcPct val="15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一</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氧化还原反应方程式的配平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10(2)</a:t>
            </a:r>
            <a:r>
              <a:rPr lang="zh-CN" altLang="zh-CN" sz="2800" kern="100" dirty="0">
                <a:latin typeface="宋体"/>
                <a:ea typeface="华文细黑"/>
                <a:cs typeface="宋体"/>
              </a:rPr>
              <a:t>②</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完成</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的离子方程式：</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70064440"/>
              </p:ext>
            </p:extLst>
          </p:nvPr>
        </p:nvGraphicFramePr>
        <p:xfrm>
          <a:off x="418686" y="2771562"/>
          <a:ext cx="10745788" cy="1068388"/>
        </p:xfrm>
        <a:graphic>
          <a:graphicData uri="http://schemas.openxmlformats.org/presentationml/2006/ole">
            <mc:AlternateContent xmlns:mc="http://schemas.openxmlformats.org/markup-compatibility/2006">
              <mc:Choice xmlns:v="urn:schemas-microsoft-com:vml" Requires="v">
                <p:oleObj spid="_x0000_s43236" name="文档" r:id="rId7" imgW="10745703" imgH="1067849" progId="Word.Document.12">
                  <p:embed/>
                </p:oleObj>
              </mc:Choice>
              <mc:Fallback>
                <p:oleObj name="文档" r:id="rId7" imgW="10745703" imgH="1067849" progId="Word.Document.12">
                  <p:embed/>
                  <p:pic>
                    <p:nvPicPr>
                      <p:cNvPr id="0" name=""/>
                      <p:cNvPicPr/>
                      <p:nvPr/>
                    </p:nvPicPr>
                    <p:blipFill>
                      <a:blip r:embed="rId8"/>
                      <a:stretch>
                        <a:fillRect/>
                      </a:stretch>
                    </p:blipFill>
                    <p:spPr>
                      <a:xfrm>
                        <a:off x="418686" y="2771562"/>
                        <a:ext cx="10745788" cy="1068388"/>
                      </a:xfrm>
                      <a:prstGeom prst="rect">
                        <a:avLst/>
                      </a:prstGeom>
                    </p:spPr>
                  </p:pic>
                </p:oleObj>
              </mc:Fallback>
            </mc:AlternateContent>
          </a:graphicData>
        </a:graphic>
      </p:graphicFrame>
      <p:sp>
        <p:nvSpPr>
          <p:cNvPr id="7" name="矩形 6"/>
          <p:cNvSpPr/>
          <p:nvPr/>
        </p:nvSpPr>
        <p:spPr>
          <a:xfrm>
            <a:off x="450054" y="281047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dirty="0">
              <a:solidFill>
                <a:srgbClr val="FF0000"/>
              </a:solidFill>
            </a:endParaRPr>
          </a:p>
        </p:txBody>
      </p:sp>
      <p:sp>
        <p:nvSpPr>
          <p:cNvPr id="8" name="矩形 7"/>
          <p:cNvSpPr/>
          <p:nvPr/>
        </p:nvSpPr>
        <p:spPr>
          <a:xfrm>
            <a:off x="2088460" y="281047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6</a:t>
            </a:r>
            <a:endParaRPr lang="zh-CN" altLang="en-US" sz="2800" b="1" kern="100" dirty="0">
              <a:solidFill>
                <a:srgbClr val="FF0000"/>
              </a:solidFill>
              <a:latin typeface="Times New Roman"/>
              <a:ea typeface="华文细黑"/>
            </a:endParaRPr>
          </a:p>
        </p:txBody>
      </p:sp>
      <p:sp>
        <p:nvSpPr>
          <p:cNvPr id="10" name="矩形 9"/>
          <p:cNvSpPr/>
          <p:nvPr/>
        </p:nvSpPr>
        <p:spPr>
          <a:xfrm>
            <a:off x="3593036" y="282796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6</a:t>
            </a:r>
            <a:endParaRPr lang="zh-CN" altLang="en-US" sz="2800" b="1" kern="100" dirty="0">
              <a:solidFill>
                <a:srgbClr val="FF0000"/>
              </a:solidFill>
              <a:latin typeface="Times New Roman"/>
              <a:ea typeface="华文细黑"/>
            </a:endParaRPr>
          </a:p>
        </p:txBody>
      </p:sp>
      <p:sp>
        <p:nvSpPr>
          <p:cNvPr id="14" name="矩形 13"/>
          <p:cNvSpPr/>
          <p:nvPr/>
        </p:nvSpPr>
        <p:spPr>
          <a:xfrm>
            <a:off x="4447374" y="2803144"/>
            <a:ext cx="702436"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5" name="矩形 14"/>
          <p:cNvSpPr/>
          <p:nvPr/>
        </p:nvSpPr>
        <p:spPr>
          <a:xfrm>
            <a:off x="6042196" y="282796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17" name="矩形 16"/>
          <p:cNvSpPr/>
          <p:nvPr/>
        </p:nvSpPr>
        <p:spPr>
          <a:xfrm>
            <a:off x="7393302" y="282796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6</a:t>
            </a:r>
            <a:endParaRPr lang="zh-CN" altLang="en-US" sz="2800" b="1" kern="100" dirty="0">
              <a:solidFill>
                <a:srgbClr val="FF0000"/>
              </a:solidFill>
              <a:latin typeface="Times New Roman"/>
              <a:ea typeface="华文细黑"/>
            </a:endParaRPr>
          </a:p>
        </p:txBody>
      </p:sp>
      <p:sp>
        <p:nvSpPr>
          <p:cNvPr id="18" name="矩形 17"/>
          <p:cNvSpPr/>
          <p:nvPr/>
        </p:nvSpPr>
        <p:spPr>
          <a:xfrm>
            <a:off x="8905470" y="282796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0" name="矩形 19"/>
          <p:cNvSpPr/>
          <p:nvPr/>
        </p:nvSpPr>
        <p:spPr>
          <a:xfrm>
            <a:off x="9552733" y="2745274"/>
            <a:ext cx="862737"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22" name="矩形 21"/>
          <p:cNvSpPr/>
          <p:nvPr/>
        </p:nvSpPr>
        <p:spPr>
          <a:xfrm>
            <a:off x="286569" y="3637044"/>
            <a:ext cx="9812557"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安徽理综，</a:t>
            </a:r>
            <a:r>
              <a:rPr lang="en-US" altLang="zh-CN" sz="2800" kern="100" dirty="0">
                <a:latin typeface="IPAPANNEW"/>
                <a:ea typeface="华文细黑"/>
                <a:cs typeface="Times New Roman"/>
              </a:rPr>
              <a:t>27(2)]</a:t>
            </a:r>
            <a:r>
              <a:rPr lang="zh-CN" altLang="zh-CN" sz="2800" kern="100" dirty="0">
                <a:latin typeface="Times New Roman"/>
                <a:ea typeface="华文细黑"/>
                <a:cs typeface="Times New Roman"/>
              </a:rPr>
              <a:t>请配平下列反应的化学方程式</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1232687"/>
              </p:ext>
            </p:extLst>
          </p:nvPr>
        </p:nvGraphicFramePr>
        <p:xfrm>
          <a:off x="378443" y="4695428"/>
          <a:ext cx="10748962" cy="1066800"/>
        </p:xfrm>
        <a:graphic>
          <a:graphicData uri="http://schemas.openxmlformats.org/presentationml/2006/ole">
            <mc:AlternateContent xmlns:mc="http://schemas.openxmlformats.org/markup-compatibility/2006">
              <mc:Choice xmlns:v="urn:schemas-microsoft-com:vml" Requires="v">
                <p:oleObj spid="_x0000_s43237" name="文档" r:id="rId9" imgW="10745703" imgH="1071454" progId="Word.Document.12">
                  <p:embed/>
                </p:oleObj>
              </mc:Choice>
              <mc:Fallback>
                <p:oleObj name="文档" r:id="rId9" imgW="10745703" imgH="1071454" progId="Word.Document.12">
                  <p:embed/>
                  <p:pic>
                    <p:nvPicPr>
                      <p:cNvPr id="0" name=""/>
                      <p:cNvPicPr/>
                      <p:nvPr/>
                    </p:nvPicPr>
                    <p:blipFill>
                      <a:blip r:embed="rId10"/>
                      <a:stretch>
                        <a:fillRect/>
                      </a:stretch>
                    </p:blipFill>
                    <p:spPr>
                      <a:xfrm>
                        <a:off x="378443" y="4695428"/>
                        <a:ext cx="10748962" cy="1066800"/>
                      </a:xfrm>
                      <a:prstGeom prst="rect">
                        <a:avLst/>
                      </a:prstGeom>
                    </p:spPr>
                  </p:pic>
                </p:oleObj>
              </mc:Fallback>
            </mc:AlternateContent>
          </a:graphicData>
        </a:graphic>
      </p:graphicFrame>
      <p:sp>
        <p:nvSpPr>
          <p:cNvPr id="24" name="矩形 23"/>
          <p:cNvSpPr/>
          <p:nvPr/>
        </p:nvSpPr>
        <p:spPr>
          <a:xfrm>
            <a:off x="419574" y="474001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5" name="矩形 24"/>
          <p:cNvSpPr/>
          <p:nvPr/>
        </p:nvSpPr>
        <p:spPr>
          <a:xfrm>
            <a:off x="2235932" y="474001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6" name="矩形 25"/>
          <p:cNvSpPr/>
          <p:nvPr/>
        </p:nvSpPr>
        <p:spPr>
          <a:xfrm>
            <a:off x="3717620" y="4752221"/>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27" name="矩形 26"/>
          <p:cNvSpPr/>
          <p:nvPr/>
        </p:nvSpPr>
        <p:spPr>
          <a:xfrm>
            <a:off x="4956078" y="475017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8" name="矩形 27"/>
          <p:cNvSpPr/>
          <p:nvPr/>
        </p:nvSpPr>
        <p:spPr>
          <a:xfrm>
            <a:off x="6299655" y="474001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9" name="矩形 28"/>
          <p:cNvSpPr/>
          <p:nvPr/>
        </p:nvSpPr>
        <p:spPr>
          <a:xfrm>
            <a:off x="8123005" y="4751065"/>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0" name="矩形 29"/>
          <p:cNvSpPr/>
          <p:nvPr/>
        </p:nvSpPr>
        <p:spPr>
          <a:xfrm>
            <a:off x="0"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上箭头 8"/>
          <p:cNvSpPr/>
          <p:nvPr/>
        </p:nvSpPr>
        <p:spPr>
          <a:xfrm>
            <a:off x="6346311" y="1743201"/>
            <a:ext cx="324959" cy="390449"/>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565938" y="1197546"/>
            <a:ext cx="7641836"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酸性条件下，氧化性较强，且能以</a:t>
            </a:r>
            <a:r>
              <a:rPr lang="en-US" altLang="zh-CN" sz="2800" b="1" kern="100" dirty="0" smtClean="0">
                <a:solidFill>
                  <a:srgbClr val="FF0000"/>
                </a:solidFill>
                <a:latin typeface="Times New Roman"/>
                <a:ea typeface="华文细黑"/>
              </a:rPr>
              <a:t>Fe</a:t>
            </a:r>
            <a:r>
              <a:rPr lang="en-US" altLang="zh-CN" sz="2800" b="1" kern="100" baseline="30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形式存在</a:t>
            </a:r>
            <a:endParaRPr lang="zh-CN" altLang="en-US" sz="2800" b="1" dirty="0">
              <a:solidFill>
                <a:srgbClr val="FF0000"/>
              </a:solidFill>
            </a:endParaRPr>
          </a:p>
        </p:txBody>
      </p:sp>
      <p:sp>
        <p:nvSpPr>
          <p:cNvPr id="32" name="矩形 31"/>
          <p:cNvSpPr/>
          <p:nvPr/>
        </p:nvSpPr>
        <p:spPr>
          <a:xfrm>
            <a:off x="5320280" y="4278288"/>
            <a:ext cx="389850" cy="584775"/>
          </a:xfrm>
          <a:prstGeom prst="rect">
            <a:avLst/>
          </a:prstGeom>
        </p:spPr>
        <p:txBody>
          <a:bodyPr wrap="none">
            <a:spAutoFit/>
          </a:bodyPr>
          <a:lstStyle/>
          <a:p>
            <a:r>
              <a:rPr lang="en-US" altLang="zh-CN" sz="3200" b="1" kern="100" dirty="0" smtClean="0">
                <a:solidFill>
                  <a:srgbClr val="0000FF"/>
                </a:solidFill>
                <a:latin typeface="Times New Roman"/>
                <a:ea typeface="华文细黑"/>
              </a:rPr>
              <a:t>0</a:t>
            </a:r>
            <a:endParaRPr lang="zh-CN" altLang="en-US" sz="3200" b="1" kern="100" dirty="0">
              <a:solidFill>
                <a:srgbClr val="0000FF"/>
              </a:solidFill>
              <a:latin typeface="Times New Roman"/>
              <a:ea typeface="华文细黑"/>
            </a:endParaRPr>
          </a:p>
        </p:txBody>
      </p:sp>
      <p:sp>
        <p:nvSpPr>
          <p:cNvPr id="33" name="矩形 32"/>
          <p:cNvSpPr/>
          <p:nvPr/>
        </p:nvSpPr>
        <p:spPr>
          <a:xfrm>
            <a:off x="7258454" y="4273461"/>
            <a:ext cx="526106" cy="584775"/>
          </a:xfrm>
          <a:prstGeom prst="rect">
            <a:avLst/>
          </a:prstGeom>
        </p:spPr>
        <p:txBody>
          <a:bodyPr wrap="none">
            <a:spAutoFit/>
          </a:bodyPr>
          <a:lstStyle/>
          <a:p>
            <a:r>
              <a:rPr lang="en-US" altLang="zh-CN" sz="3200" b="1" kern="100" dirty="0" smtClean="0">
                <a:solidFill>
                  <a:srgbClr val="0000FF"/>
                </a:solidFill>
                <a:latin typeface="Times New Roman"/>
                <a:ea typeface="华文细黑"/>
              </a:rPr>
              <a:t>-1</a:t>
            </a:r>
            <a:endParaRPr lang="zh-CN" altLang="en-US" sz="3200" b="1" kern="100" dirty="0">
              <a:solidFill>
                <a:srgbClr val="0000FF"/>
              </a:solidFill>
              <a:latin typeface="Times New Roman"/>
              <a:ea typeface="华文细黑"/>
            </a:endParaRPr>
          </a:p>
        </p:txBody>
      </p:sp>
      <p:sp>
        <p:nvSpPr>
          <p:cNvPr id="34" name="矩形 33"/>
          <p:cNvSpPr/>
          <p:nvPr/>
        </p:nvSpPr>
        <p:spPr>
          <a:xfrm>
            <a:off x="4146828" y="4259099"/>
            <a:ext cx="389850" cy="584775"/>
          </a:xfrm>
          <a:prstGeom prst="rect">
            <a:avLst/>
          </a:prstGeom>
        </p:spPr>
        <p:txBody>
          <a:bodyPr wrap="none">
            <a:spAutoFit/>
          </a:bodyPr>
          <a:lstStyle/>
          <a:p>
            <a:r>
              <a:rPr lang="en-US" altLang="zh-CN" sz="3200" b="1" kern="100" dirty="0" smtClean="0">
                <a:solidFill>
                  <a:srgbClr val="0000FF"/>
                </a:solidFill>
                <a:latin typeface="Times New Roman"/>
                <a:ea typeface="华文细黑"/>
              </a:rPr>
              <a:t>0</a:t>
            </a:r>
            <a:endParaRPr lang="zh-CN" altLang="en-US" sz="3200" b="1" kern="100" dirty="0">
              <a:solidFill>
                <a:srgbClr val="0000FF"/>
              </a:solidFill>
              <a:latin typeface="Times New Roman"/>
              <a:ea typeface="华文细黑"/>
            </a:endParaRPr>
          </a:p>
        </p:txBody>
      </p:sp>
      <p:sp>
        <p:nvSpPr>
          <p:cNvPr id="35" name="矩形 34"/>
          <p:cNvSpPr/>
          <p:nvPr/>
        </p:nvSpPr>
        <p:spPr>
          <a:xfrm>
            <a:off x="8486655" y="4275257"/>
            <a:ext cx="623889" cy="584775"/>
          </a:xfrm>
          <a:prstGeom prst="rect">
            <a:avLst/>
          </a:prstGeom>
        </p:spPr>
        <p:txBody>
          <a:bodyPr wrap="none">
            <a:spAutoFit/>
          </a:bodyPr>
          <a:lstStyle/>
          <a:p>
            <a:r>
              <a:rPr lang="en-US" altLang="zh-CN" sz="3200" b="1" kern="100" dirty="0" smtClean="0">
                <a:solidFill>
                  <a:srgbClr val="0000FF"/>
                </a:solidFill>
                <a:latin typeface="Times New Roman"/>
                <a:ea typeface="华文细黑"/>
              </a:rPr>
              <a:t>+1</a:t>
            </a:r>
            <a:endParaRPr lang="zh-CN" altLang="en-US" sz="3200" b="1" kern="100" dirty="0">
              <a:solidFill>
                <a:srgbClr val="0000FF"/>
              </a:solidFill>
              <a:latin typeface="Times New Roman"/>
              <a:ea typeface="华文细黑"/>
            </a:endParaRPr>
          </a:p>
        </p:txBody>
      </p:sp>
    </p:spTree>
    <p:extLst>
      <p:ext uri="{BB962C8B-B14F-4D97-AF65-F5344CB8AC3E}">
        <p14:creationId xmlns:p14="http://schemas.microsoft.com/office/powerpoint/2010/main" val="8088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blinds(horizontal)">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linds(horizontal)">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linds(horizontal)">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blinds(horizontal)">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linds(horizontal)">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blinds(horizontal)">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blinds(horizontal)">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blinds(horizontal)">
                                      <p:cBhvr>
                                        <p:cTn id="10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P spid="15" grpId="0"/>
      <p:bldP spid="17" grpId="0"/>
      <p:bldP spid="18" grpId="0"/>
      <p:bldP spid="20" grpId="0"/>
      <p:bldP spid="24" grpId="0"/>
      <p:bldP spid="25" grpId="0"/>
      <p:bldP spid="26" grpId="0"/>
      <p:bldP spid="27" grpId="0"/>
      <p:bldP spid="28" grpId="0"/>
      <p:bldP spid="29" grpId="0"/>
      <p:bldP spid="9" grpId="0" animBg="1"/>
      <p:bldP spid="31" grpId="0"/>
      <p:bldP spid="32" grpId="0"/>
      <p:bldP spid="33" grpId="0"/>
      <p:bldP spid="34" grpId="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1840" y="619108"/>
            <a:ext cx="11524006" cy="4227696"/>
          </a:xfrm>
          <a:prstGeom prst="rect">
            <a:avLst/>
          </a:prstGeom>
        </p:spPr>
        <p:txBody>
          <a:bodyPr>
            <a:spAutoFit/>
          </a:bodyPr>
          <a:lstStyle/>
          <a:p>
            <a:pPr algn="just">
              <a:lnSpc>
                <a:spcPts val="55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二</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氧化还原反应的有关计算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18(1)]</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则质量为</a:t>
            </a:r>
            <a:r>
              <a:rPr lang="en-US" altLang="zh-CN" sz="2800" kern="100" dirty="0">
                <a:latin typeface="Times New Roman"/>
                <a:ea typeface="华文细黑"/>
                <a:cs typeface="Courier New"/>
              </a:rPr>
              <a:t>17.40 g</a:t>
            </a:r>
            <a:r>
              <a:rPr lang="zh-CN" altLang="zh-CN" sz="2800" kern="100" dirty="0">
                <a:latin typeface="Times New Roman"/>
                <a:ea typeface="华文细黑"/>
                <a:cs typeface="Times New Roman"/>
              </a:rPr>
              <a:t>纯净</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最多能氧化</a:t>
            </a:r>
            <a:r>
              <a:rPr lang="en-US" altLang="zh-CN" sz="2800" kern="100" dirty="0">
                <a:latin typeface="Times New Roman"/>
                <a:ea typeface="华文细黑"/>
                <a:cs typeface="Courier New"/>
              </a:rPr>
              <a:t>________L(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全国卷</a:t>
            </a:r>
            <a:r>
              <a:rPr lang="zh-CN" altLang="zh-CN" sz="2800" kern="100" dirty="0">
                <a:latin typeface="宋体"/>
                <a:ea typeface="华文细黑"/>
                <a:cs typeface="宋体"/>
              </a:rPr>
              <a:t>Ⅱ</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28(1)]</a:t>
            </a:r>
            <a:r>
              <a:rPr lang="zh-CN" altLang="zh-CN" sz="2800" kern="100" dirty="0">
                <a:latin typeface="Times New Roman"/>
                <a:ea typeface="华文细黑"/>
                <a:cs typeface="Times New Roman"/>
              </a:rPr>
              <a:t>工业上可用</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存在下制得</a:t>
            </a:r>
            <a:r>
              <a:rPr lang="en-US" altLang="zh-CN" sz="2800" kern="100" dirty="0">
                <a:latin typeface="Times New Roman"/>
                <a:ea typeface="华文细黑"/>
                <a:cs typeface="Courier New"/>
              </a:rPr>
              <a:t>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，该反应氧化剂与还原剂物质的量之比为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480031" y="2845019"/>
            <a:ext cx="902811" cy="584775"/>
          </a:xfrm>
          <a:prstGeom prst="rect">
            <a:avLst/>
          </a:prstGeom>
        </p:spPr>
        <p:txBody>
          <a:bodyPr wrap="none">
            <a:spAutoFit/>
          </a:bodyPr>
          <a:lstStyle/>
          <a:p>
            <a:r>
              <a:rPr lang="en-US" altLang="zh-CN" sz="3200" b="1" kern="100" dirty="0">
                <a:solidFill>
                  <a:srgbClr val="FF0000"/>
                </a:solidFill>
                <a:latin typeface="Times New Roman"/>
                <a:ea typeface="华文细黑"/>
              </a:rPr>
              <a:t>4.48</a:t>
            </a:r>
            <a:endParaRPr lang="zh-CN" altLang="en-US" sz="3200" b="1" kern="100" dirty="0">
              <a:solidFill>
                <a:srgbClr val="FF0000"/>
              </a:solidFill>
              <a:latin typeface="Times New Roman"/>
              <a:ea typeface="华文细黑"/>
            </a:endParaRPr>
          </a:p>
        </p:txBody>
      </p:sp>
      <p:sp>
        <p:nvSpPr>
          <p:cNvPr id="3" name="矩形 2"/>
          <p:cNvSpPr/>
          <p:nvPr/>
        </p:nvSpPr>
        <p:spPr>
          <a:xfrm>
            <a:off x="8543478" y="4261036"/>
            <a:ext cx="902811" cy="523220"/>
          </a:xfrm>
          <a:prstGeom prst="rect">
            <a:avLst/>
          </a:prstGeom>
        </p:spPr>
        <p:txBody>
          <a:bodyPr wrap="none">
            <a:spAutoFit/>
          </a:bodyPr>
          <a:lstStyle/>
          <a:p>
            <a:r>
              <a:rPr lang="en-US" altLang="zh-CN" sz="2800" b="1" kern="100" dirty="0">
                <a:solidFill>
                  <a:srgbClr val="FF0000"/>
                </a:solidFill>
                <a:latin typeface="Times New Roman"/>
                <a:ea typeface="华文细黑"/>
              </a:rPr>
              <a:t>2∶1</a:t>
            </a:r>
            <a:endParaRPr lang="zh-CN" altLang="zh-CN" sz="2800" b="1" kern="100" dirty="0">
              <a:solidFill>
                <a:srgbClr val="FF0000"/>
              </a:solidFill>
              <a:latin typeface="Times New Roman"/>
              <a:ea typeface="华文细黑"/>
            </a:endParaRPr>
          </a:p>
        </p:txBody>
      </p:sp>
      <p:sp>
        <p:nvSpPr>
          <p:cNvPr id="15"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3142878" y="5085978"/>
            <a:ext cx="3587842" cy="584775"/>
          </a:xfrm>
          <a:prstGeom prst="rect">
            <a:avLst/>
          </a:prstGeom>
        </p:spPr>
        <p:txBody>
          <a:bodyPr wrap="none">
            <a:spAutoFit/>
          </a:bodyPr>
          <a:lstStyle/>
          <a:p>
            <a:r>
              <a:rPr lang="en-US" altLang="zh-CN" sz="3200" b="1" kern="100" dirty="0" smtClean="0">
                <a:latin typeface="Times New Roman"/>
                <a:ea typeface="华文细黑"/>
                <a:cs typeface="Courier New"/>
              </a:rPr>
              <a:t>KClO</a:t>
            </a:r>
            <a:r>
              <a:rPr lang="en-US" altLang="zh-CN" sz="3200" b="1" kern="100" baseline="-25000" dirty="0" smtClean="0">
                <a:latin typeface="Times New Roman"/>
                <a:ea typeface="华文细黑"/>
                <a:cs typeface="Courier New"/>
              </a:rPr>
              <a:t>3</a:t>
            </a:r>
            <a:r>
              <a:rPr lang="zh-CN" altLang="en-US" sz="3200" b="1" kern="100" dirty="0">
                <a:latin typeface="Times New Roman"/>
                <a:ea typeface="华文细黑"/>
                <a:cs typeface="Times New Roman"/>
              </a:rPr>
              <a:t> </a:t>
            </a:r>
            <a:r>
              <a:rPr lang="zh-CN" altLang="en-US" sz="3200" b="1" kern="100" dirty="0" smtClean="0">
                <a:latin typeface="Times New Roman"/>
                <a:ea typeface="华文细黑"/>
                <a:cs typeface="Times New Roman"/>
              </a:rPr>
              <a:t>→ </a:t>
            </a:r>
            <a:r>
              <a:rPr lang="en-US" altLang="zh-CN" sz="3200" b="1" kern="100" dirty="0" smtClean="0">
                <a:latin typeface="Times New Roman"/>
                <a:ea typeface="华文细黑"/>
                <a:cs typeface="Times New Roman"/>
              </a:rPr>
              <a:t>ClO</a:t>
            </a:r>
            <a:r>
              <a:rPr lang="en-US" altLang="zh-CN" sz="3200" b="1" kern="100" baseline="-25000" dirty="0" smtClean="0">
                <a:latin typeface="Times New Roman"/>
                <a:ea typeface="华文细黑"/>
                <a:cs typeface="Courier New"/>
              </a:rPr>
              <a:t>2</a:t>
            </a:r>
            <a:r>
              <a:rPr lang="zh-CN" altLang="en-US" sz="3200" b="1" kern="100" dirty="0">
                <a:latin typeface="Times New Roman"/>
                <a:ea typeface="华文细黑"/>
                <a:cs typeface="Times New Roman"/>
              </a:rPr>
              <a:t> </a:t>
            </a:r>
            <a:r>
              <a:rPr lang="en-US" altLang="zh-CN" sz="3200" b="1" kern="100" dirty="0" smtClean="0">
                <a:solidFill>
                  <a:srgbClr val="FF0000"/>
                </a:solidFill>
                <a:latin typeface="Times New Roman"/>
                <a:ea typeface="华文细黑"/>
                <a:cs typeface="Times New Roman"/>
              </a:rPr>
              <a:t>~ e-</a:t>
            </a:r>
            <a:endParaRPr lang="zh-CN" altLang="en-US" sz="3200" b="1" dirty="0">
              <a:solidFill>
                <a:srgbClr val="FF0000"/>
              </a:solidFill>
            </a:endParaRPr>
          </a:p>
        </p:txBody>
      </p:sp>
      <p:sp>
        <p:nvSpPr>
          <p:cNvPr id="12" name="矩形 11"/>
          <p:cNvSpPr/>
          <p:nvPr/>
        </p:nvSpPr>
        <p:spPr>
          <a:xfrm>
            <a:off x="3150832" y="5725339"/>
            <a:ext cx="4384534" cy="584775"/>
          </a:xfrm>
          <a:prstGeom prst="rect">
            <a:avLst/>
          </a:prstGeom>
        </p:spPr>
        <p:txBody>
          <a:bodyPr wrap="none">
            <a:spAutoFit/>
          </a:bodyPr>
          <a:lstStyle/>
          <a:p>
            <a:r>
              <a:rPr lang="en-US" altLang="zh-CN" sz="3200" b="1" kern="100" dirty="0" smtClean="0">
                <a:latin typeface="Times New Roman"/>
                <a:ea typeface="华文细黑"/>
                <a:cs typeface="Courier New"/>
              </a:rPr>
              <a:t>Na</a:t>
            </a:r>
            <a:r>
              <a:rPr lang="en-US" altLang="zh-CN" sz="3200" b="1" kern="100" baseline="-25000" dirty="0" smtClean="0">
                <a:latin typeface="Times New Roman"/>
                <a:ea typeface="华文细黑"/>
                <a:cs typeface="Courier New"/>
              </a:rPr>
              <a:t>2</a:t>
            </a:r>
            <a:r>
              <a:rPr lang="en-US" altLang="zh-CN" sz="3200" b="1" kern="100" dirty="0" smtClean="0">
                <a:latin typeface="Times New Roman"/>
                <a:ea typeface="华文细黑"/>
                <a:cs typeface="Courier New"/>
              </a:rPr>
              <a:t>SO</a:t>
            </a:r>
            <a:r>
              <a:rPr lang="en-US" altLang="zh-CN" sz="3200" b="1" kern="100" baseline="-25000" dirty="0" smtClean="0">
                <a:latin typeface="Times New Roman"/>
                <a:ea typeface="华文细黑"/>
                <a:cs typeface="Courier New"/>
              </a:rPr>
              <a:t>3</a:t>
            </a:r>
            <a:r>
              <a:rPr lang="zh-CN" altLang="en-US" sz="3200" b="1" kern="100" dirty="0" smtClean="0">
                <a:latin typeface="Times New Roman"/>
                <a:ea typeface="华文细黑"/>
                <a:cs typeface="Times New Roman"/>
              </a:rPr>
              <a:t> → </a:t>
            </a:r>
            <a:r>
              <a:rPr lang="en-US" altLang="zh-CN" sz="3200" b="1" kern="100" dirty="0" smtClean="0">
                <a:latin typeface="Times New Roman"/>
                <a:ea typeface="华文细黑"/>
                <a:cs typeface="Courier New"/>
              </a:rPr>
              <a:t>Na</a:t>
            </a:r>
            <a:r>
              <a:rPr lang="en-US" altLang="zh-CN" sz="3200" b="1" kern="100" baseline="-25000" dirty="0" smtClean="0">
                <a:latin typeface="Times New Roman"/>
                <a:ea typeface="华文细黑"/>
                <a:cs typeface="Courier New"/>
              </a:rPr>
              <a:t>2</a:t>
            </a:r>
            <a:r>
              <a:rPr lang="en-US" altLang="zh-CN" sz="3200" b="1" kern="100" dirty="0" smtClean="0">
                <a:latin typeface="Times New Roman"/>
                <a:ea typeface="华文细黑"/>
                <a:cs typeface="Courier New"/>
              </a:rPr>
              <a:t>SO</a:t>
            </a:r>
            <a:r>
              <a:rPr lang="en-US" altLang="zh-CN" sz="3200" b="1" kern="100" baseline="-25000" dirty="0" smtClean="0">
                <a:latin typeface="Times New Roman"/>
                <a:ea typeface="华文细黑"/>
                <a:cs typeface="Courier New"/>
              </a:rPr>
              <a:t>4</a:t>
            </a:r>
            <a:r>
              <a:rPr lang="zh-CN" altLang="en-US" sz="3200" b="1" kern="100" dirty="0" smtClean="0">
                <a:latin typeface="Times New Roman"/>
                <a:ea typeface="华文细黑"/>
                <a:cs typeface="Times New Roman"/>
              </a:rPr>
              <a:t> </a:t>
            </a:r>
            <a:r>
              <a:rPr lang="en-US" altLang="zh-CN" sz="3200" b="1" kern="100" dirty="0" smtClean="0">
                <a:solidFill>
                  <a:srgbClr val="FF0000"/>
                </a:solidFill>
                <a:latin typeface="Times New Roman"/>
                <a:ea typeface="华文细黑"/>
                <a:cs typeface="Times New Roman"/>
              </a:rPr>
              <a:t>~ 2e-</a:t>
            </a:r>
            <a:endParaRPr lang="zh-CN" altLang="en-US" sz="3200" b="1" dirty="0">
              <a:solidFill>
                <a:srgbClr val="FF0000"/>
              </a:solidFill>
            </a:endParaRPr>
          </a:p>
        </p:txBody>
      </p:sp>
      <p:sp>
        <p:nvSpPr>
          <p:cNvPr id="5" name="TextBox 4"/>
          <p:cNvSpPr txBox="1"/>
          <p:nvPr/>
        </p:nvSpPr>
        <p:spPr>
          <a:xfrm>
            <a:off x="7391350" y="5170988"/>
            <a:ext cx="72487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7386552" y="5786894"/>
            <a:ext cx="72487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×1</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08639965"/>
              </p:ext>
            </p:extLst>
          </p:nvPr>
        </p:nvGraphicFramePr>
        <p:xfrm>
          <a:off x="383683" y="874789"/>
          <a:ext cx="11420475" cy="2997200"/>
        </p:xfrm>
        <a:graphic>
          <a:graphicData uri="http://schemas.openxmlformats.org/presentationml/2006/ole">
            <mc:AlternateContent xmlns:mc="http://schemas.openxmlformats.org/markup-compatibility/2006">
              <mc:Choice xmlns:v="urn:schemas-microsoft-com:vml" Requires="v">
                <p:oleObj spid="_x0000_s17835" name="文档" r:id="rId3" imgW="11418231" imgH="3001297" progId="Word.Document.12">
                  <p:embed/>
                </p:oleObj>
              </mc:Choice>
              <mc:Fallback>
                <p:oleObj name="文档" r:id="rId3" imgW="11418231" imgH="3001297" progId="Word.Document.12">
                  <p:embed/>
                  <p:pic>
                    <p:nvPicPr>
                      <p:cNvPr id="0" name=""/>
                      <p:cNvPicPr/>
                      <p:nvPr/>
                    </p:nvPicPr>
                    <p:blipFill>
                      <a:blip r:embed="rId4"/>
                      <a:stretch>
                        <a:fillRect/>
                      </a:stretch>
                    </p:blipFill>
                    <p:spPr>
                      <a:xfrm>
                        <a:off x="383683" y="874789"/>
                        <a:ext cx="11420475" cy="2997200"/>
                      </a:xfrm>
                      <a:prstGeom prst="rect">
                        <a:avLst/>
                      </a:prstGeom>
                    </p:spPr>
                  </p:pic>
                </p:oleObj>
              </mc:Fallback>
            </mc:AlternateContent>
          </a:graphicData>
        </a:graphic>
      </p:graphicFrame>
      <p:sp>
        <p:nvSpPr>
          <p:cNvPr id="4" name="矩形 3"/>
          <p:cNvSpPr/>
          <p:nvPr/>
        </p:nvSpPr>
        <p:spPr>
          <a:xfrm>
            <a:off x="262558" y="3775429"/>
            <a:ext cx="10793813" cy="738664"/>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根据反应前后电荷守恒，可得：</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58234138"/>
              </p:ext>
            </p:extLst>
          </p:nvPr>
        </p:nvGraphicFramePr>
        <p:xfrm>
          <a:off x="381773" y="4744667"/>
          <a:ext cx="7173913" cy="882650"/>
        </p:xfrm>
        <a:graphic>
          <a:graphicData uri="http://schemas.openxmlformats.org/presentationml/2006/ole">
            <mc:AlternateContent xmlns:mc="http://schemas.openxmlformats.org/markup-compatibility/2006">
              <mc:Choice xmlns:v="urn:schemas-microsoft-com:vml" Requires="v">
                <p:oleObj spid="_x0000_s17836" name="文档" r:id="rId5" imgW="7174338" imgH="883417" progId="Word.Document.12">
                  <p:embed/>
                </p:oleObj>
              </mc:Choice>
              <mc:Fallback>
                <p:oleObj name="文档" r:id="rId5" imgW="7174338" imgH="883417" progId="Word.Document.12">
                  <p:embed/>
                  <p:pic>
                    <p:nvPicPr>
                      <p:cNvPr id="0" name=""/>
                      <p:cNvPicPr/>
                      <p:nvPr/>
                    </p:nvPicPr>
                    <p:blipFill>
                      <a:blip r:embed="rId6"/>
                      <a:stretch>
                        <a:fillRect/>
                      </a:stretch>
                    </p:blipFill>
                    <p:spPr>
                      <a:xfrm>
                        <a:off x="381773" y="4744667"/>
                        <a:ext cx="7173913" cy="882650"/>
                      </a:xfrm>
                      <a:prstGeom prst="rect">
                        <a:avLst/>
                      </a:prstGeom>
                    </p:spPr>
                  </p:pic>
                </p:oleObj>
              </mc:Fallback>
            </mc:AlternateContent>
          </a:graphicData>
        </a:graphic>
      </p:graphicFrame>
      <p:sp>
        <p:nvSpPr>
          <p:cNvPr id="9" name="矩形 8"/>
          <p:cNvSpPr/>
          <p:nvPr/>
        </p:nvSpPr>
        <p:spPr>
          <a:xfrm>
            <a:off x="961430" y="2092690"/>
            <a:ext cx="554960" cy="905056"/>
          </a:xfrm>
          <a:prstGeom prst="rect">
            <a:avLst/>
          </a:prstGeom>
        </p:spPr>
        <p:txBody>
          <a:bodyPr wrap="none">
            <a:spAutoFit/>
          </a:bodyPr>
          <a:lstStyle/>
          <a:p>
            <a:pPr>
              <a:lnSpc>
                <a:spcPct val="150000"/>
              </a:lnSpc>
              <a:spcAft>
                <a:spcPts val="0"/>
              </a:spcAft>
            </a:pPr>
            <a:r>
              <a:rPr lang="en-US" altLang="zh-CN" sz="4000" b="1" kern="100" dirty="0">
                <a:solidFill>
                  <a:srgbClr val="FF0000"/>
                </a:solidFill>
                <a:latin typeface="Times New Roman"/>
                <a:ea typeface="华文细黑"/>
              </a:rPr>
              <a:t>D</a:t>
            </a:r>
            <a:endParaRPr lang="zh-CN" altLang="zh-CN" sz="4000" b="1" kern="100" dirty="0">
              <a:solidFill>
                <a:srgbClr val="FF0000"/>
              </a:solidFill>
              <a:latin typeface="Times New Roman"/>
              <a:ea typeface="华文细黑"/>
            </a:endParaRPr>
          </a:p>
        </p:txBody>
      </p:sp>
      <p:sp>
        <p:nvSpPr>
          <p:cNvPr id="11" name="Rectangle 21">
            <a:hlinkClick r:id="rId7"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8"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9"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0"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4799062" y="1112403"/>
            <a:ext cx="1130438" cy="661207"/>
          </a:xfrm>
          <a:prstGeom prst="rect">
            <a:avLst/>
          </a:prstGeom>
        </p:spPr>
        <p:txBody>
          <a:bodyPr wrap="none">
            <a:spAutoFit/>
          </a:bodyPr>
          <a:lstStyle/>
          <a:p>
            <a:pPr>
              <a:lnSpc>
                <a:spcPct val="150000"/>
              </a:lnSpc>
              <a:spcAft>
                <a:spcPts val="0"/>
              </a:spcAft>
            </a:pPr>
            <a:r>
              <a:rPr lang="en-US" altLang="zh-CN" sz="2800" b="1" kern="100" dirty="0" smtClean="0">
                <a:solidFill>
                  <a:srgbClr val="FF0000"/>
                </a:solidFill>
                <a:latin typeface="Times New Roman"/>
                <a:ea typeface="华文细黑"/>
              </a:rPr>
              <a:t>+(8-n)</a:t>
            </a:r>
            <a:endParaRPr lang="zh-CN" altLang="zh-CN" sz="2800" b="1" kern="100" dirty="0">
              <a:solidFill>
                <a:srgbClr val="FF0000"/>
              </a:solidFill>
              <a:latin typeface="Times New Roman"/>
              <a:ea typeface="华文细黑"/>
            </a:endParaRPr>
          </a:p>
        </p:txBody>
      </p:sp>
      <p:sp>
        <p:nvSpPr>
          <p:cNvPr id="17" name="矩形 16"/>
          <p:cNvSpPr/>
          <p:nvPr/>
        </p:nvSpPr>
        <p:spPr>
          <a:xfrm>
            <a:off x="406574" y="1125538"/>
            <a:ext cx="569387" cy="661207"/>
          </a:xfrm>
          <a:prstGeom prst="rect">
            <a:avLst/>
          </a:prstGeom>
        </p:spPr>
        <p:txBody>
          <a:bodyPr wrap="none">
            <a:spAutoFit/>
          </a:bodyPr>
          <a:lstStyle/>
          <a:p>
            <a:pPr>
              <a:lnSpc>
                <a:spcPct val="150000"/>
              </a:lnSpc>
              <a:spcAft>
                <a:spcPts val="0"/>
              </a:spcAft>
            </a:pPr>
            <a:r>
              <a:rPr lang="en-US" altLang="zh-CN" sz="2800" b="1" kern="100" dirty="0" smtClean="0">
                <a:solidFill>
                  <a:srgbClr val="FF0000"/>
                </a:solidFill>
                <a:latin typeface="Times New Roman"/>
                <a:ea typeface="华文细黑"/>
              </a:rPr>
              <a:t>+3</a:t>
            </a:r>
            <a:endParaRPr lang="zh-CN" altLang="zh-CN" sz="2800" b="1" kern="100" dirty="0">
              <a:solidFill>
                <a:srgbClr val="FF0000"/>
              </a:solidFill>
              <a:latin typeface="Times New Roman"/>
              <a:ea typeface="华文细黑"/>
            </a:endParaRPr>
          </a:p>
        </p:txBody>
      </p:sp>
    </p:spTree>
    <p:extLst>
      <p:ext uri="{BB962C8B-B14F-4D97-AF65-F5344CB8AC3E}">
        <p14:creationId xmlns:p14="http://schemas.microsoft.com/office/powerpoint/2010/main" val="41807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6"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4362" y="609907"/>
            <a:ext cx="11755638" cy="1711751"/>
          </a:xfrm>
          <a:prstGeom prst="rect">
            <a:avLst/>
          </a:prstGeom>
        </p:spPr>
        <p:txBody>
          <a:bodyPr>
            <a:spAutoFit/>
          </a:bodyPr>
          <a:lstStyle/>
          <a:p>
            <a:pPr algn="just">
              <a:lnSpc>
                <a:spcPct val="13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三</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氧化还原反应的综合应用</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29(2)]</a:t>
            </a:r>
            <a:r>
              <a:rPr lang="zh-CN" altLang="zh-CN" sz="2800" kern="100" dirty="0">
                <a:latin typeface="Times New Roman"/>
                <a:ea typeface="华文细黑"/>
                <a:cs typeface="Times New Roman"/>
              </a:rPr>
              <a:t>利用钴渣</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含</a:t>
            </a:r>
            <a:r>
              <a:rPr lang="en-US" altLang="zh-CN" sz="2800" kern="100" dirty="0">
                <a:latin typeface="IPAPANNEW"/>
                <a:ea typeface="华文细黑"/>
                <a:cs typeface="Times New Roman"/>
              </a:rPr>
              <a:t>Co(OH)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Fe(OH)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等</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制备钴氧化物的工艺流程如下：</a:t>
            </a:r>
            <a:endParaRPr lang="zh-CN" altLang="zh-CN" sz="2800" kern="100" dirty="0">
              <a:effectLst/>
              <a:latin typeface="宋体"/>
              <a:cs typeface="Courier New"/>
            </a:endParaRPr>
          </a:p>
        </p:txBody>
      </p:sp>
      <p:pic>
        <p:nvPicPr>
          <p:cNvPr id="18434" name="Picture 2" descr="\\李笑影\e\人教版化学\HX5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30" y="1833436"/>
            <a:ext cx="8934347" cy="231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90550" y="4071273"/>
            <a:ext cx="11755638" cy="2272673"/>
          </a:xfrm>
          <a:prstGeom prst="rect">
            <a:avLst/>
          </a:prstGeom>
        </p:spPr>
        <p:txBody>
          <a:bodyPr>
            <a:spAutoFit/>
          </a:bodyPr>
          <a:lstStyle/>
          <a:p>
            <a:pPr algn="just">
              <a:lnSpc>
                <a:spcPct val="130000"/>
              </a:lnSpc>
              <a:spcAft>
                <a:spcPts val="0"/>
              </a:spcAft>
            </a:pPr>
            <a:r>
              <a:rPr lang="en-US" altLang="zh-CN" sz="2800" kern="100" dirty="0">
                <a:latin typeface="Times New Roman"/>
                <a:ea typeface="华文细黑"/>
                <a:cs typeface="Courier New"/>
              </a:rPr>
              <a:t>Co(OH)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溶解还原反应的离子方程式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a:t>
            </a:r>
            <a:r>
              <a:rPr lang="zh-CN" altLang="zh-CN" sz="2800" kern="100" dirty="0">
                <a:latin typeface="Times New Roman"/>
                <a:ea typeface="华文细黑"/>
                <a:cs typeface="Times New Roman"/>
              </a:rPr>
              <a:t>。铁渣中铁元素的化合价为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。在空气中煅烧</a:t>
            </a:r>
            <a:r>
              <a:rPr lang="en-US" altLang="zh-CN" sz="2800" kern="100" dirty="0">
                <a:latin typeface="Times New Roman"/>
                <a:ea typeface="华文细黑"/>
                <a:cs typeface="Courier New"/>
              </a:rPr>
              <a:t>CoC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生成钴氧化物和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，测得充分煅烧后固体质量为</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的体积为</a:t>
            </a:r>
            <a:r>
              <a:rPr lang="en-US" altLang="zh-CN" sz="2800" kern="100" dirty="0">
                <a:latin typeface="Times New Roman"/>
                <a:ea typeface="华文细黑"/>
                <a:cs typeface="Courier New"/>
              </a:rPr>
              <a:t>1.344 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，则钴氧化物的化学式为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5409034" y="3705126"/>
            <a:ext cx="6912768" cy="523220"/>
          </a:xfrm>
          <a:prstGeom prst="rect">
            <a:avLst/>
          </a:prstGeom>
        </p:spPr>
        <p:txBody>
          <a:bodyPr wrap="square">
            <a:spAutoFit/>
          </a:bodyPr>
          <a:lstStyle/>
          <a:p>
            <a:r>
              <a:rPr lang="en-US" altLang="zh-CN" sz="2800" b="1" spc="-100" dirty="0" smtClean="0">
                <a:solidFill>
                  <a:srgbClr val="FF0000"/>
                </a:solidFill>
                <a:latin typeface="Times New Roman" panose="02020603050405020304" pitchFamily="18" charset="0"/>
                <a:cs typeface="Times New Roman" panose="02020603050405020304" pitchFamily="18" charset="0"/>
              </a:rPr>
              <a:t>2Co(OH)</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spc="-100" dirty="0" smtClean="0">
                <a:solidFill>
                  <a:srgbClr val="FF0000"/>
                </a:solidFill>
                <a:latin typeface="Times New Roman" panose="02020603050405020304" pitchFamily="18" charset="0"/>
                <a:cs typeface="Times New Roman" panose="02020603050405020304" pitchFamily="18" charset="0"/>
              </a:rPr>
              <a:t>+SO</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spc="-100" baseline="30000" dirty="0" smtClean="0">
                <a:solidFill>
                  <a:srgbClr val="FF0000"/>
                </a:solidFill>
                <a:latin typeface="Times New Roman" panose="02020603050405020304" pitchFamily="18" charset="0"/>
                <a:cs typeface="Times New Roman" panose="02020603050405020304" pitchFamily="18" charset="0"/>
              </a:rPr>
              <a:t>2-</a:t>
            </a:r>
            <a:r>
              <a:rPr lang="en-US" altLang="zh-CN" sz="2800" b="1" spc="-100" dirty="0" smtClean="0">
                <a:solidFill>
                  <a:srgbClr val="FF0000"/>
                </a:solidFill>
                <a:latin typeface="Times New Roman" panose="02020603050405020304" pitchFamily="18" charset="0"/>
                <a:cs typeface="Times New Roman" panose="02020603050405020304" pitchFamily="18" charset="0"/>
              </a:rPr>
              <a:t>+4H</a:t>
            </a:r>
            <a:r>
              <a:rPr lang="zh-CN" altLang="zh-CN" sz="2800" b="1" spc="-100" baseline="30000" dirty="0">
                <a:solidFill>
                  <a:srgbClr val="FF0000"/>
                </a:solidFill>
                <a:latin typeface="Times New Roman" panose="02020603050405020304" pitchFamily="18" charset="0"/>
                <a:cs typeface="Times New Roman" panose="02020603050405020304" pitchFamily="18" charset="0"/>
              </a:rPr>
              <a:t>＋</a:t>
            </a:r>
            <a:r>
              <a:rPr lang="en-US" altLang="zh-CN" sz="2800" b="1" spc="-100" dirty="0">
                <a:solidFill>
                  <a:srgbClr val="FF0000"/>
                </a:solidFill>
                <a:latin typeface="Times New Roman" panose="02020603050405020304" pitchFamily="18" charset="0"/>
                <a:cs typeface="Times New Roman" panose="02020603050405020304" pitchFamily="18" charset="0"/>
              </a:rPr>
              <a:t>===2Co</a:t>
            </a:r>
            <a:r>
              <a:rPr lang="en-US" altLang="zh-CN" sz="2800" b="1" spc="-100" baseline="30000" dirty="0">
                <a:solidFill>
                  <a:srgbClr val="FF0000"/>
                </a:solidFill>
                <a:latin typeface="Times New Roman" panose="02020603050405020304" pitchFamily="18" charset="0"/>
                <a:cs typeface="Times New Roman" panose="02020603050405020304" pitchFamily="18" charset="0"/>
              </a:rPr>
              <a:t>2</a:t>
            </a:r>
            <a:r>
              <a:rPr lang="zh-CN" altLang="zh-CN" sz="2800" b="1" spc="-100" baseline="30000" dirty="0" smtClean="0">
                <a:solidFill>
                  <a:srgbClr val="FF0000"/>
                </a:solidFill>
                <a:latin typeface="Times New Roman" panose="02020603050405020304" pitchFamily="18" charset="0"/>
                <a:cs typeface="Times New Roman" panose="02020603050405020304" pitchFamily="18" charset="0"/>
              </a:rPr>
              <a:t>＋</a:t>
            </a:r>
            <a:r>
              <a:rPr lang="en-US" altLang="zh-CN" sz="2800" b="1" spc="-100" dirty="0" smtClean="0">
                <a:solidFill>
                  <a:srgbClr val="FF0000"/>
                </a:solidFill>
                <a:latin typeface="Times New Roman" panose="02020603050405020304" pitchFamily="18" charset="0"/>
                <a:cs typeface="Times New Roman" panose="02020603050405020304" pitchFamily="18" charset="0"/>
              </a:rPr>
              <a:t>+SO</a:t>
            </a:r>
            <a:r>
              <a:rPr lang="en-US" altLang="zh-CN" sz="2800" b="1" spc="-100" baseline="-25000" dirty="0">
                <a:solidFill>
                  <a:srgbClr val="FF0000"/>
                </a:solidFill>
                <a:latin typeface="Times New Roman" panose="02020603050405020304" pitchFamily="18" charset="0"/>
                <a:cs typeface="Times New Roman" panose="02020603050405020304" pitchFamily="18" charset="0"/>
              </a:rPr>
              <a:t>2</a:t>
            </a:r>
            <a:r>
              <a:rPr lang="en-US" altLang="zh-CN" sz="2800" b="1" spc="-100" dirty="0">
                <a:solidFill>
                  <a:srgbClr val="FF0000"/>
                </a:solidFill>
                <a:latin typeface="Times New Roman" panose="02020603050405020304" pitchFamily="18" charset="0"/>
                <a:cs typeface="Times New Roman" panose="02020603050405020304" pitchFamily="18" charset="0"/>
              </a:rPr>
              <a:t>↑</a:t>
            </a:r>
            <a:r>
              <a:rPr lang="en-US" altLang="zh-CN" sz="2800" b="1" spc="-100" dirty="0" smtClean="0">
                <a:solidFill>
                  <a:srgbClr val="FF0000"/>
                </a:solidFill>
                <a:latin typeface="Times New Roman" panose="02020603050405020304" pitchFamily="18" charset="0"/>
                <a:cs typeface="Times New Roman" panose="02020603050405020304" pitchFamily="18" charset="0"/>
              </a:rPr>
              <a:t>+5H</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spc="-100" dirty="0" smtClean="0">
                <a:solidFill>
                  <a:srgbClr val="FF0000"/>
                </a:solidFill>
                <a:latin typeface="Times New Roman" panose="02020603050405020304" pitchFamily="18" charset="0"/>
                <a:cs typeface="Times New Roman" panose="02020603050405020304" pitchFamily="18" charset="0"/>
              </a:rPr>
              <a:t>O</a:t>
            </a:r>
            <a:endParaRPr lang="zh-CN" altLang="en-US" sz="2800" b="1" spc="-100" dirty="0">
              <a:solidFill>
                <a:srgbClr val="FF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1212474" y="2565698"/>
            <a:ext cx="1570364"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Co(OH)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1237874" y="3056209"/>
            <a:ext cx="1544964"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Fe(OH)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3063474" y="3639354"/>
            <a:ext cx="1544964"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Fe(OH)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3574926" y="4682418"/>
            <a:ext cx="648072"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10347121" y="2186494"/>
            <a:ext cx="1220693" cy="523220"/>
          </a:xfrm>
          <a:prstGeom prst="rect">
            <a:avLst/>
          </a:prstGeom>
        </p:spPr>
        <p:txBody>
          <a:bodyPr wrap="square">
            <a:spAutoFit/>
          </a:bodyPr>
          <a:lstStyle/>
          <a:p>
            <a:r>
              <a:rPr lang="en-US" altLang="zh-CN" sz="2800" b="1" dirty="0" err="1" smtClean="0">
                <a:solidFill>
                  <a:srgbClr val="FF0000"/>
                </a:solidFill>
                <a:latin typeface="Times New Roman" panose="02020603050405020304" pitchFamily="18" charset="0"/>
                <a:cs typeface="Times New Roman" panose="02020603050405020304" pitchFamily="18" charset="0"/>
              </a:rPr>
              <a:t>Co</a:t>
            </a:r>
            <a:r>
              <a:rPr lang="en-US" altLang="zh-CN" sz="2800" b="1" baseline="-25000" dirty="0" err="1" smtClean="0">
                <a:solidFill>
                  <a:srgbClr val="FF0000"/>
                </a:solidFill>
                <a:latin typeface="Times New Roman" panose="02020603050405020304" pitchFamily="18" charset="0"/>
                <a:cs typeface="Times New Roman" panose="02020603050405020304" pitchFamily="18" charset="0"/>
              </a:rPr>
              <a:t>x</a:t>
            </a:r>
            <a:r>
              <a:rPr lang="en-US" altLang="zh-CN" sz="2800" b="1" dirty="0" err="1"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err="1" smtClean="0">
                <a:solidFill>
                  <a:srgbClr val="FF0000"/>
                </a:solidFill>
                <a:latin typeface="Times New Roman" panose="02020603050405020304" pitchFamily="18" charset="0"/>
                <a:cs typeface="Times New Roman" panose="02020603050405020304" pitchFamily="18" charset="0"/>
              </a:rPr>
              <a:t>y</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8615486" y="5738664"/>
            <a:ext cx="2520280"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n</a:t>
            </a:r>
            <a:r>
              <a:rPr lang="en-US" altLang="zh-CN" sz="2800" b="1" dirty="0" smtClean="0">
                <a:solidFill>
                  <a:srgbClr val="FF0000"/>
                </a:solidFill>
                <a:latin typeface="Times New Roman" panose="02020603050405020304" pitchFamily="18" charset="0"/>
                <a:cs typeface="Times New Roman" panose="02020603050405020304" pitchFamily="18" charset="0"/>
              </a:rPr>
              <a:t>(Co)=0.5n(C)</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5663158" y="5734050"/>
            <a:ext cx="3057663"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n(CO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)=0.06 </a:t>
            </a:r>
            <a:r>
              <a:rPr lang="en-US" altLang="zh-CN" sz="2800" b="1" dirty="0" err="1" smtClean="0">
                <a:solidFill>
                  <a:srgbClr val="FF0000"/>
                </a:solidFill>
                <a:latin typeface="Times New Roman" panose="02020603050405020304" pitchFamily="18" charset="0"/>
                <a:cs typeface="Times New Roman" panose="02020603050405020304" pitchFamily="18" charset="0"/>
              </a:rPr>
              <a:t>mol</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4" name="矩形 23"/>
          <p:cNvSpPr/>
          <p:nvPr/>
        </p:nvSpPr>
        <p:spPr>
          <a:xfrm>
            <a:off x="8399462" y="6218942"/>
            <a:ext cx="1528831"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0.03 </a:t>
            </a:r>
            <a:r>
              <a:rPr lang="en-US" altLang="zh-CN" sz="2800" b="1" dirty="0" err="1" smtClean="0">
                <a:solidFill>
                  <a:srgbClr val="FF0000"/>
                </a:solidFill>
                <a:latin typeface="Times New Roman" panose="02020603050405020304" pitchFamily="18" charset="0"/>
                <a:cs typeface="Times New Roman" panose="02020603050405020304" pitchFamily="18" charset="0"/>
              </a:rPr>
              <a:t>mol</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5" name="矩形 24"/>
          <p:cNvSpPr/>
          <p:nvPr/>
        </p:nvSpPr>
        <p:spPr>
          <a:xfrm>
            <a:off x="3288615" y="5734050"/>
            <a:ext cx="1220693"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4</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271407" y="837506"/>
            <a:ext cx="11524006" cy="5262979"/>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smtClean="0">
                <a:latin typeface="IPAPANNEW"/>
                <a:ea typeface="华文细黑"/>
                <a:cs typeface="Times New Roman"/>
              </a:rPr>
              <a:t>[</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新课标全国卷</a:t>
            </a:r>
            <a:r>
              <a:rPr lang="zh-CN" altLang="zh-CN" sz="2800" kern="100" dirty="0">
                <a:latin typeface="宋体"/>
                <a:ea typeface="华文细黑"/>
                <a:cs typeface="宋体"/>
              </a:rPr>
              <a:t>Ⅰ</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27(2)</a:t>
            </a:r>
            <a:r>
              <a:rPr lang="zh-CN" altLang="zh-CN" sz="2800" kern="100" dirty="0">
                <a:latin typeface="宋体"/>
                <a:ea typeface="华文细黑"/>
                <a:cs typeface="宋体"/>
              </a:rPr>
              <a:t>①②</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及</a:t>
            </a:r>
            <a:r>
              <a:rPr lang="en-US" altLang="zh-CN" sz="2800" kern="100" dirty="0">
                <a:latin typeface="Times New Roman"/>
                <a:ea typeface="华文细黑"/>
                <a:cs typeface="Courier New"/>
              </a:rPr>
              <a:t>NaH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均可将溶液中的</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还原为银，从而可用于化学镀银。</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进行化学镀银反应中，氧化剂与还原剂的物质的量之比为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，则氧化产物为</a:t>
            </a:r>
            <a:r>
              <a:rPr lang="en-US" altLang="zh-CN" sz="2800" kern="100" dirty="0">
                <a:latin typeface="Times New Roman"/>
                <a:ea typeface="华文细黑"/>
                <a:cs typeface="Courier New"/>
              </a:rPr>
              <a:t>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的工业制法是：将白磷</a:t>
            </a:r>
            <a:r>
              <a:rPr lang="en-US" altLang="zh-CN" sz="2800" kern="100" dirty="0">
                <a:latin typeface="Times New Roman"/>
                <a:ea typeface="华文细黑"/>
                <a:cs typeface="Courier New"/>
              </a:rPr>
              <a:t>(P</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PH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，后者再与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反应。写出白磷与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5294987" y="2205658"/>
            <a:ext cx="800219"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1</a:t>
            </a:r>
            <a:endParaRPr lang="zh-CN" altLang="en-US" sz="3200" b="1" dirty="0">
              <a:solidFill>
                <a:srgbClr val="FF0000"/>
              </a:solidFill>
            </a:endParaRPr>
          </a:p>
        </p:txBody>
      </p:sp>
      <p:sp>
        <p:nvSpPr>
          <p:cNvPr id="3" name="矩形 2"/>
          <p:cNvSpPr/>
          <p:nvPr/>
        </p:nvSpPr>
        <p:spPr>
          <a:xfrm>
            <a:off x="3957878" y="3268348"/>
            <a:ext cx="1345240" cy="737510"/>
          </a:xfrm>
          <a:prstGeom prst="rect">
            <a:avLst/>
          </a:prstGeom>
        </p:spPr>
        <p:txBody>
          <a:bodyPr wrap="none">
            <a:spAutoFit/>
          </a:bodyPr>
          <a:lstStyle/>
          <a:p>
            <a:pPr algn="just">
              <a:lnSpc>
                <a:spcPct val="150000"/>
              </a:lnSpc>
              <a:spcAft>
                <a:spcPts val="0"/>
              </a:spcAft>
            </a:pP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3</a:t>
            </a:r>
            <a:r>
              <a:rPr lang="en-US" altLang="zh-CN" sz="3200" b="1" kern="100" dirty="0">
                <a:solidFill>
                  <a:srgbClr val="FF0000"/>
                </a:solidFill>
                <a:latin typeface="Times New Roman"/>
                <a:ea typeface="华文细黑"/>
                <a:cs typeface="Courier New"/>
              </a:rPr>
              <a:t>PO</a:t>
            </a:r>
            <a:r>
              <a:rPr lang="en-US" altLang="zh-CN" sz="3200" b="1" kern="100" baseline="-25000" dirty="0">
                <a:solidFill>
                  <a:srgbClr val="FF0000"/>
                </a:solidFill>
                <a:latin typeface="Times New Roman"/>
                <a:ea typeface="华文细黑"/>
                <a:cs typeface="Courier New"/>
              </a:rPr>
              <a:t>4</a:t>
            </a:r>
            <a:endParaRPr lang="zh-CN" altLang="zh-CN" sz="1100" b="1" kern="100" dirty="0">
              <a:solidFill>
                <a:srgbClr val="FF0000"/>
              </a:solidFill>
              <a:latin typeface="宋体"/>
              <a:cs typeface="Courier New"/>
            </a:endParaRPr>
          </a:p>
        </p:txBody>
      </p:sp>
      <p:sp>
        <p:nvSpPr>
          <p:cNvPr id="4" name="矩形 3"/>
          <p:cNvSpPr/>
          <p:nvPr/>
        </p:nvSpPr>
        <p:spPr>
          <a:xfrm>
            <a:off x="1363886" y="5196086"/>
            <a:ext cx="9129642" cy="830997"/>
          </a:xfrm>
          <a:prstGeom prst="rect">
            <a:avLst/>
          </a:prstGeom>
        </p:spPr>
        <p:txBody>
          <a:bodyPr wrap="square">
            <a:spAutoFit/>
          </a:bodyPr>
          <a:lstStyle/>
          <a:p>
            <a:pPr algn="just">
              <a:lnSpc>
                <a:spcPct val="150000"/>
              </a:lnSpc>
              <a:spcAft>
                <a:spcPts val="0"/>
              </a:spcAft>
            </a:pPr>
            <a:r>
              <a:rPr lang="en-US" altLang="zh-CN" sz="3200" b="1" kern="100" dirty="0">
                <a:solidFill>
                  <a:srgbClr val="FF0000"/>
                </a:solidFill>
                <a:latin typeface="Times New Roman"/>
                <a:ea typeface="华文细黑"/>
                <a:cs typeface="Courier New"/>
              </a:rPr>
              <a:t>2P</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3Ba(OH)</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6H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=3Ba(H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PO</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2PH</a:t>
            </a:r>
            <a:r>
              <a:rPr lang="en-US" altLang="zh-CN" sz="3200" b="1" kern="100" baseline="-25000" dirty="0">
                <a:solidFill>
                  <a:srgbClr val="FF0000"/>
                </a:solidFill>
                <a:latin typeface="Times New Roman"/>
                <a:ea typeface="华文细黑"/>
                <a:cs typeface="Courier New"/>
              </a:rPr>
              <a:t>3</a:t>
            </a:r>
            <a:r>
              <a:rPr lang="en-US" altLang="zh-CN" sz="3200" b="1" kern="100" dirty="0">
                <a:solidFill>
                  <a:srgbClr val="FF0000"/>
                </a:solidFill>
                <a:latin typeface="宋体"/>
                <a:ea typeface="华文细黑"/>
                <a:cs typeface="Times New Roman"/>
              </a:rPr>
              <a:t>↑</a:t>
            </a:r>
            <a:endParaRPr lang="zh-CN" altLang="zh-CN" sz="1100" b="1" kern="100" dirty="0">
              <a:solidFill>
                <a:srgbClr val="FF0000"/>
              </a:solidFill>
              <a:latin typeface="宋体"/>
              <a:cs typeface="Courier New"/>
            </a:endParaRPr>
          </a:p>
        </p:txBody>
      </p:sp>
      <p:sp>
        <p:nvSpPr>
          <p:cNvPr id="17" name="矩形 16"/>
          <p:cNvSpPr/>
          <p:nvPr/>
        </p:nvSpPr>
        <p:spPr>
          <a:xfrm>
            <a:off x="8327454" y="1341562"/>
            <a:ext cx="1754006" cy="737510"/>
          </a:xfrm>
          <a:prstGeom prst="rect">
            <a:avLst/>
          </a:prstGeom>
        </p:spPr>
        <p:txBody>
          <a:bodyPr wrap="none">
            <a:spAutoFit/>
          </a:bodyPr>
          <a:lstStyle/>
          <a:p>
            <a:pPr algn="just">
              <a:lnSpc>
                <a:spcPct val="150000"/>
              </a:lnSpc>
              <a:spcAft>
                <a:spcPts val="0"/>
              </a:spcAft>
            </a:pPr>
            <a:r>
              <a:rPr lang="en-US" altLang="zh-CN" sz="3200" b="1" kern="100" dirty="0">
                <a:solidFill>
                  <a:srgbClr val="0000FF"/>
                </a:solidFill>
                <a:latin typeface="Times New Roman"/>
                <a:ea typeface="华文细黑"/>
                <a:cs typeface="Courier New"/>
              </a:rPr>
              <a:t>Ag</a:t>
            </a:r>
            <a:r>
              <a:rPr lang="en-US" altLang="zh-CN" sz="3200" b="1" kern="100" baseline="3000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→Ag</a:t>
            </a:r>
            <a:endParaRPr lang="zh-CN" altLang="zh-CN" sz="1100" b="1" kern="100" dirty="0">
              <a:solidFill>
                <a:srgbClr val="0000FF"/>
              </a:solidFill>
              <a:latin typeface="宋体"/>
              <a:cs typeface="Courier New"/>
            </a:endParaRPr>
          </a:p>
        </p:txBody>
      </p:sp>
      <p:sp>
        <p:nvSpPr>
          <p:cNvPr id="18" name="矩形 17"/>
          <p:cNvSpPr/>
          <p:nvPr/>
        </p:nvSpPr>
        <p:spPr>
          <a:xfrm>
            <a:off x="10009452" y="1548875"/>
            <a:ext cx="1024639"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Times New Roman"/>
              </a:rPr>
              <a:t>~ </a:t>
            </a:r>
            <a:r>
              <a:rPr lang="en-US" altLang="zh-CN" sz="3200" b="1" kern="100" dirty="0" smtClean="0">
                <a:solidFill>
                  <a:srgbClr val="0000FF"/>
                </a:solidFill>
                <a:latin typeface="Times New Roman"/>
                <a:ea typeface="华文细黑"/>
                <a:cs typeface="Courier New"/>
              </a:rPr>
              <a:t>1e-</a:t>
            </a:r>
            <a:endParaRPr lang="zh-CN" altLang="en-US" sz="3200" b="1" dirty="0">
              <a:solidFill>
                <a:srgbClr val="0000FF"/>
              </a:solidFill>
            </a:endParaRPr>
          </a:p>
        </p:txBody>
      </p:sp>
      <p:sp>
        <p:nvSpPr>
          <p:cNvPr id="19" name="矩形 18"/>
          <p:cNvSpPr/>
          <p:nvPr/>
        </p:nvSpPr>
        <p:spPr>
          <a:xfrm>
            <a:off x="8093250" y="2133650"/>
            <a:ext cx="2005677" cy="830997"/>
          </a:xfrm>
          <a:prstGeom prst="rect">
            <a:avLst/>
          </a:prstGeom>
        </p:spPr>
        <p:txBody>
          <a:bodyPr wrap="non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Courier New"/>
              </a:rPr>
              <a:t>H</a:t>
            </a:r>
            <a:r>
              <a:rPr lang="en-US" altLang="zh-CN" sz="3200" b="1" kern="100" baseline="-25000" dirty="0" smtClean="0">
                <a:solidFill>
                  <a:srgbClr val="0000FF"/>
                </a:solidFill>
                <a:latin typeface="Times New Roman"/>
                <a:ea typeface="华文细黑"/>
                <a:cs typeface="Courier New"/>
              </a:rPr>
              <a:t>3</a:t>
            </a:r>
            <a:r>
              <a:rPr lang="en-US" altLang="zh-CN" sz="3200" b="1" kern="100" dirty="0" smtClean="0">
                <a:solidFill>
                  <a:srgbClr val="0000FF"/>
                </a:solidFill>
                <a:latin typeface="Times New Roman"/>
                <a:ea typeface="华文细黑"/>
                <a:cs typeface="Courier New"/>
              </a:rPr>
              <a:t>PO</a:t>
            </a:r>
            <a:r>
              <a:rPr lang="en-US" altLang="zh-CN" sz="3200" b="1" kern="100" baseline="-25000" dirty="0" smtClean="0">
                <a:solidFill>
                  <a:srgbClr val="0000FF"/>
                </a:solidFill>
                <a:latin typeface="Times New Roman"/>
                <a:ea typeface="华文细黑"/>
                <a:cs typeface="Courier New"/>
              </a:rPr>
              <a:t>2</a:t>
            </a:r>
            <a:r>
              <a:rPr lang="en-US" altLang="zh-CN" sz="3200" b="1" kern="100" dirty="0" smtClean="0">
                <a:solidFill>
                  <a:srgbClr val="0000FF"/>
                </a:solidFill>
                <a:latin typeface="Times New Roman"/>
                <a:ea typeface="华文细黑"/>
                <a:cs typeface="Courier New"/>
              </a:rPr>
              <a:t>→P</a:t>
            </a:r>
            <a:endParaRPr lang="zh-CN" altLang="zh-CN" sz="1100" b="1" kern="100" dirty="0">
              <a:solidFill>
                <a:srgbClr val="0000FF"/>
              </a:solidFill>
              <a:latin typeface="宋体"/>
              <a:cs typeface="Courier New"/>
            </a:endParaRPr>
          </a:p>
        </p:txBody>
      </p:sp>
      <p:sp>
        <p:nvSpPr>
          <p:cNvPr id="20" name="矩形 19"/>
          <p:cNvSpPr/>
          <p:nvPr/>
        </p:nvSpPr>
        <p:spPr>
          <a:xfrm>
            <a:off x="10140354" y="2290163"/>
            <a:ext cx="1024639"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Times New Roman"/>
              </a:rPr>
              <a:t>~ </a:t>
            </a:r>
            <a:r>
              <a:rPr lang="en-US" altLang="zh-CN" sz="3200" b="1" kern="100" dirty="0" err="1" smtClean="0">
                <a:solidFill>
                  <a:srgbClr val="0000FF"/>
                </a:solidFill>
                <a:latin typeface="Times New Roman"/>
                <a:ea typeface="华文细黑"/>
                <a:cs typeface="Courier New"/>
              </a:rPr>
              <a:t>xe</a:t>
            </a:r>
            <a:r>
              <a:rPr lang="en-US" altLang="zh-CN" sz="3200" b="1" kern="100" dirty="0" smtClean="0">
                <a:solidFill>
                  <a:srgbClr val="0000FF"/>
                </a:solidFill>
                <a:latin typeface="Times New Roman"/>
                <a:ea typeface="华文细黑"/>
                <a:cs typeface="Courier New"/>
              </a:rPr>
              <a:t>-</a:t>
            </a:r>
            <a:endParaRPr lang="zh-CN" altLang="en-US" sz="3200" b="1" dirty="0">
              <a:solidFill>
                <a:srgbClr val="0000FF"/>
              </a:solidFill>
            </a:endParaRPr>
          </a:p>
        </p:txBody>
      </p:sp>
      <p:sp>
        <p:nvSpPr>
          <p:cNvPr id="21" name="TextBox 20"/>
          <p:cNvSpPr txBox="1"/>
          <p:nvPr/>
        </p:nvSpPr>
        <p:spPr>
          <a:xfrm>
            <a:off x="10986952" y="1557586"/>
            <a:ext cx="72487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×4</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10991750" y="2351623"/>
            <a:ext cx="72487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×1</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7391350" y="5799594"/>
            <a:ext cx="648072" cy="523220"/>
          </a:xfrm>
          <a:prstGeom prst="rect">
            <a:avLst/>
          </a:prstGeom>
        </p:spPr>
        <p:txBody>
          <a:bodyPr wrap="squar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4" name="矩形 23"/>
          <p:cNvSpPr/>
          <p:nvPr/>
        </p:nvSpPr>
        <p:spPr>
          <a:xfrm>
            <a:off x="8962826" y="5793358"/>
            <a:ext cx="648072" cy="523220"/>
          </a:xfrm>
          <a:prstGeom prst="rect">
            <a:avLst/>
          </a:prstGeom>
        </p:spPr>
        <p:txBody>
          <a:bodyPr wrap="squar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5" name="矩形 24"/>
          <p:cNvSpPr/>
          <p:nvPr/>
        </p:nvSpPr>
        <p:spPr>
          <a:xfrm>
            <a:off x="1614884" y="5790873"/>
            <a:ext cx="648072" cy="523220"/>
          </a:xfrm>
          <a:prstGeom prst="rect">
            <a:avLst/>
          </a:prstGeom>
        </p:spPr>
        <p:txBody>
          <a:bodyPr wrap="squar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0</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6" name="矩形 25"/>
          <p:cNvSpPr/>
          <p:nvPr/>
        </p:nvSpPr>
        <p:spPr>
          <a:xfrm>
            <a:off x="8319323" y="1921654"/>
            <a:ext cx="800219"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1</a:t>
            </a:r>
            <a:endParaRPr lang="zh-CN" altLang="en-US" sz="3200" b="1" dirty="0">
              <a:solidFill>
                <a:srgbClr val="FF0000"/>
              </a:solidFill>
            </a:endParaRPr>
          </a:p>
        </p:txBody>
      </p:sp>
      <p:sp>
        <p:nvSpPr>
          <p:cNvPr id="27" name="矩形 26"/>
          <p:cNvSpPr/>
          <p:nvPr/>
        </p:nvSpPr>
        <p:spPr>
          <a:xfrm>
            <a:off x="9327435" y="1930326"/>
            <a:ext cx="800219" cy="584775"/>
          </a:xfrm>
          <a:prstGeom prst="rect">
            <a:avLst/>
          </a:prstGeom>
        </p:spPr>
        <p:txBody>
          <a:bodyPr wrap="none">
            <a:spAutoFit/>
          </a:bodyPr>
          <a:lstStyle/>
          <a:p>
            <a:r>
              <a:rPr lang="zh-CN" altLang="zh-CN" sz="3200" b="1" kern="1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Courier New"/>
              </a:rPr>
              <a:t>5</a:t>
            </a:r>
            <a:endParaRPr lang="zh-CN" altLang="en-US" sz="3200" b="1" dirty="0">
              <a:solidFill>
                <a:srgbClr val="FF0000"/>
              </a:solidFill>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inVertic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arn(inVertic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inVertical)">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inVertical)">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p:bldP spid="18" grpId="0"/>
      <p:bldP spid="19" grpId="0"/>
      <p:bldP spid="20" grpId="0"/>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03293"/>
            <a:ext cx="11550366"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IPAPANNEW"/>
                <a:cs typeface="Times New Roman"/>
              </a:rPr>
              <a:t>例</a:t>
            </a:r>
            <a:r>
              <a:rPr lang="zh-CN" altLang="zh-CN" sz="2800" kern="100" dirty="0">
                <a:latin typeface="Times New Roman"/>
                <a:ea typeface="华文细黑"/>
                <a:cs typeface="Times New Roman"/>
              </a:rPr>
              <a:t>　根据</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氧化剂</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还原剂</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氧化产物</a:t>
            </a:r>
            <a:r>
              <a:rPr lang="en-US" altLang="zh-CN" sz="2800" kern="100" dirty="0" smtClean="0">
                <a:latin typeface="Times New Roman"/>
                <a:ea typeface="华文细黑"/>
                <a:cs typeface="Courier New"/>
              </a:rPr>
              <a:t>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还原</a:t>
            </a:r>
            <a:r>
              <a:rPr lang="zh-CN" altLang="zh-CN" sz="2800" kern="100" dirty="0">
                <a:latin typeface="Times New Roman"/>
                <a:ea typeface="华文细黑"/>
                <a:cs typeface="Times New Roman"/>
              </a:rPr>
              <a:t>产物</a:t>
            </a:r>
            <a:r>
              <a:rPr lang="en-US" altLang="zh-CN" sz="2800" kern="100" dirty="0" smtClean="0">
                <a:latin typeface="Times New Roman"/>
                <a:ea typeface="华文细黑"/>
                <a:cs typeface="Courier New"/>
              </a:rPr>
              <a:t>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元素化合价升高的元素为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，元素化合价降低的元素</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还原剂化合价升高总数为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氧化剂化合价降低总数为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配平后各物质的系数依次为</a:t>
            </a:r>
            <a:r>
              <a:rPr lang="en-US" altLang="zh-CN" sz="2800" kern="100" dirty="0" smtClean="0">
                <a:latin typeface="Times New Roman"/>
                <a:ea typeface="华文细黑"/>
                <a:cs typeface="Courier New"/>
              </a:rPr>
              <a:t>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失误防范</a:t>
            </a:r>
            <a:r>
              <a:rPr lang="zh-CN" altLang="zh-CN" sz="2800" kern="100" dirty="0">
                <a:solidFill>
                  <a:prstClr val="black"/>
                </a:solidFill>
                <a:latin typeface="Times New Roman"/>
                <a:ea typeface="华文细黑"/>
                <a:cs typeface="Times New Roman"/>
              </a:rPr>
              <a:t>　配平氧化还原反应方程式的关键是正确标出化合价，找准</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氧化剂化合价降低总数，</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还原剂化合价升高总数，在计算时，往往容易忽略氧化剂、还原剂中的粒子个数</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3" name="矩形 2"/>
          <p:cNvSpPr/>
          <p:nvPr/>
        </p:nvSpPr>
        <p:spPr>
          <a:xfrm>
            <a:off x="2074244" y="844978"/>
            <a:ext cx="564578" cy="523220"/>
          </a:xfrm>
          <a:prstGeom prst="rect">
            <a:avLst/>
          </a:prstGeom>
        </p:spPr>
        <p:txBody>
          <a:bodyPr wrap="none">
            <a:spAutoFit/>
          </a:bodyPr>
          <a:lstStyle/>
          <a:p>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5" name="矩形 4"/>
          <p:cNvSpPr/>
          <p:nvPr/>
        </p:nvSpPr>
        <p:spPr>
          <a:xfrm>
            <a:off x="4418459" y="866780"/>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FeS</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7" name="矩形 6"/>
          <p:cNvSpPr/>
          <p:nvPr/>
        </p:nvSpPr>
        <p:spPr>
          <a:xfrm>
            <a:off x="7391350" y="846460"/>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9" name="矩形 8"/>
          <p:cNvSpPr/>
          <p:nvPr/>
        </p:nvSpPr>
        <p:spPr>
          <a:xfrm>
            <a:off x="1951731" y="1491104"/>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11" name="矩形 10"/>
          <p:cNvSpPr/>
          <p:nvPr/>
        </p:nvSpPr>
        <p:spPr>
          <a:xfrm>
            <a:off x="4704874" y="2188324"/>
            <a:ext cx="1103187"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S</a:t>
            </a:r>
            <a:endParaRPr lang="zh-CN" altLang="en-US" sz="2800" kern="100" dirty="0">
              <a:solidFill>
                <a:srgbClr val="0000FF"/>
              </a:solidFill>
              <a:latin typeface="Times New Roman"/>
              <a:ea typeface="华文细黑"/>
            </a:endParaRPr>
          </a:p>
        </p:txBody>
      </p:sp>
      <p:sp>
        <p:nvSpPr>
          <p:cNvPr id="13" name="矩形 12"/>
          <p:cNvSpPr/>
          <p:nvPr/>
        </p:nvSpPr>
        <p:spPr>
          <a:xfrm>
            <a:off x="10392935" y="2201024"/>
            <a:ext cx="444352" cy="523220"/>
          </a:xfrm>
          <a:prstGeom prst="rect">
            <a:avLst/>
          </a:prstGeom>
        </p:spPr>
        <p:txBody>
          <a:bodyPr wrap="none">
            <a:spAutoFit/>
          </a:bodyPr>
          <a:lstStyle/>
          <a:p>
            <a:r>
              <a:rPr lang="en-US" altLang="zh-CN" sz="2800" kern="100" dirty="0">
                <a:solidFill>
                  <a:srgbClr val="0000FF"/>
                </a:solidFill>
                <a:latin typeface="Times New Roman"/>
                <a:ea typeface="华文细黑"/>
              </a:rPr>
              <a:t>O</a:t>
            </a:r>
            <a:endParaRPr lang="zh-CN" altLang="en-US" sz="2800" kern="100" dirty="0">
              <a:solidFill>
                <a:srgbClr val="0000FF"/>
              </a:solidFill>
              <a:latin typeface="Times New Roman"/>
              <a:ea typeface="华文细黑"/>
            </a:endParaRPr>
          </a:p>
        </p:txBody>
      </p:sp>
      <p:sp>
        <p:nvSpPr>
          <p:cNvPr id="14" name="矩形 13"/>
          <p:cNvSpPr/>
          <p:nvPr/>
        </p:nvSpPr>
        <p:spPr>
          <a:xfrm>
            <a:off x="6924352" y="2809642"/>
            <a:ext cx="530402" cy="523220"/>
          </a:xfrm>
          <a:prstGeom prst="rect">
            <a:avLst/>
          </a:prstGeom>
        </p:spPr>
        <p:txBody>
          <a:bodyPr wrap="none">
            <a:spAutoFit/>
          </a:bodyPr>
          <a:lstStyle/>
          <a:p>
            <a:r>
              <a:rPr lang="en-US" altLang="zh-CN" sz="2800" kern="100" dirty="0">
                <a:solidFill>
                  <a:srgbClr val="0000FF"/>
                </a:solidFill>
                <a:latin typeface="Times New Roman"/>
                <a:ea typeface="华文细黑"/>
              </a:rPr>
              <a:t>11</a:t>
            </a:r>
            <a:endParaRPr lang="zh-CN" altLang="en-US" sz="2800" kern="100" dirty="0">
              <a:solidFill>
                <a:srgbClr val="0000FF"/>
              </a:solidFill>
              <a:latin typeface="Times New Roman"/>
              <a:ea typeface="华文细黑"/>
            </a:endParaRPr>
          </a:p>
        </p:txBody>
      </p:sp>
      <p:sp>
        <p:nvSpPr>
          <p:cNvPr id="15" name="矩形 14"/>
          <p:cNvSpPr/>
          <p:nvPr/>
        </p:nvSpPr>
        <p:spPr>
          <a:xfrm>
            <a:off x="2982977" y="3484468"/>
            <a:ext cx="364202" cy="523220"/>
          </a:xfrm>
          <a:prstGeom prst="rect">
            <a:avLst/>
          </a:prstGeom>
        </p:spPr>
        <p:txBody>
          <a:bodyPr wrap="none">
            <a:spAutoFit/>
          </a:bodyPr>
          <a:lstStyle/>
          <a:p>
            <a:r>
              <a:rPr lang="en-US" altLang="zh-CN" sz="2800" kern="100" dirty="0">
                <a:solidFill>
                  <a:srgbClr val="0000FF"/>
                </a:solidFill>
                <a:latin typeface="Times New Roman"/>
                <a:ea typeface="华文细黑"/>
              </a:rPr>
              <a:t>4</a:t>
            </a:r>
            <a:endParaRPr lang="zh-CN" altLang="en-US" sz="2800" kern="100" dirty="0">
              <a:solidFill>
                <a:srgbClr val="0000FF"/>
              </a:solidFill>
              <a:latin typeface="Times New Roman"/>
              <a:ea typeface="华文细黑"/>
            </a:endParaRPr>
          </a:p>
        </p:txBody>
      </p:sp>
      <p:sp>
        <p:nvSpPr>
          <p:cNvPr id="17" name="矩形 16"/>
          <p:cNvSpPr/>
          <p:nvPr/>
        </p:nvSpPr>
        <p:spPr>
          <a:xfrm>
            <a:off x="5136351" y="3931488"/>
            <a:ext cx="2146229" cy="661015"/>
          </a:xfrm>
          <a:prstGeom prst="rect">
            <a:avLst/>
          </a:prstGeom>
        </p:spPr>
        <p:txBody>
          <a:bodyPr wrap="none">
            <a:spAutoFit/>
          </a:bodyPr>
          <a:lstStyle/>
          <a:p>
            <a:pPr algn="just">
              <a:lnSpc>
                <a:spcPct val="150000"/>
              </a:lnSpc>
              <a:spcAft>
                <a:spcPts val="0"/>
              </a:spcAft>
            </a:pPr>
            <a:r>
              <a:rPr lang="en-US" altLang="zh-CN" sz="2800" kern="100" dirty="0">
                <a:solidFill>
                  <a:srgbClr val="0000FF"/>
                </a:solidFill>
                <a:latin typeface="Times New Roman"/>
                <a:ea typeface="华文细黑"/>
              </a:rPr>
              <a:t>4</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11</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2</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8</a:t>
            </a:r>
            <a:endParaRPr lang="zh-CN" altLang="zh-CN" sz="2800" kern="100" dirty="0">
              <a:solidFill>
                <a:srgbClr val="0000FF"/>
              </a:solidFill>
              <a:latin typeface="Times New Roman"/>
              <a:ea typeface="华文细黑"/>
            </a:endParaRPr>
          </a:p>
        </p:txBody>
      </p:sp>
      <p:cxnSp>
        <p:nvCxnSpPr>
          <p:cNvPr id="4" name="直接箭头连接符 3"/>
          <p:cNvCxnSpPr/>
          <p:nvPr/>
        </p:nvCxnSpPr>
        <p:spPr>
          <a:xfrm>
            <a:off x="3347179" y="57874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3" grpId="0"/>
      <p:bldP spid="14"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3" name="矩形 22"/>
          <p:cNvSpPr/>
          <p:nvPr/>
        </p:nvSpPr>
        <p:spPr>
          <a:xfrm>
            <a:off x="279521" y="765498"/>
            <a:ext cx="11409907"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某研究小组对离子方程式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y</a:t>
            </a:r>
            <a:r>
              <a:rPr lang="en-US" altLang="zh-CN" sz="2800" kern="100" dirty="0" err="1">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的分析研究，下列说法中错误的是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根据电荷守恒，得出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的和一定等于</a:t>
            </a:r>
            <a:r>
              <a:rPr lang="en-US" altLang="zh-CN" sz="2800" i="1" kern="100" dirty="0">
                <a:latin typeface="Times New Roman"/>
                <a:ea typeface="华文细黑"/>
                <a:cs typeface="Courier New"/>
              </a:rPr>
              <a:t>m</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根据原子守恒，得出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根据电子得失守恒，得出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的结论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根据氧化还原反应关系得出：</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a:t>
            </a: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产物</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a:t>
            </a:r>
            <a:endParaRPr lang="zh-CN" altLang="zh-CN" sz="2800" kern="100" dirty="0">
              <a:effectLst/>
              <a:latin typeface="宋体"/>
              <a:cs typeface="Courier New"/>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53567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p:cNvSpPr/>
          <p:nvPr/>
        </p:nvSpPr>
        <p:spPr>
          <a:xfrm>
            <a:off x="475325" y="765498"/>
            <a:ext cx="11296938"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项，根据电荷守恒，得出</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项，根据</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应该失去</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化合价升高是还原剂，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化合价降低是氧化剂，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是氧化产物，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27356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750"/>
                                        <p:tgtEl>
                                          <p:spTgt spid="2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blinds(horizontal)">
                                      <p:cBhvr>
                                        <p:cTn id="11" dur="750"/>
                                        <p:tgtEl>
                                          <p:spTgt spid="2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blinds(horizontal)">
                                      <p:cBhvr>
                                        <p:cTn id="15" dur="750"/>
                                        <p:tgtEl>
                                          <p:spTgt spid="2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blinds(horizontal)">
                                      <p:cBhvr>
                                        <p:cTn id="19" dur="750"/>
                                        <p:tgtEl>
                                          <p:spTgt spid="2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animEffect transition="in" filter="blinds(horizontal)">
                                      <p:cBhvr>
                                        <p:cTn id="23" dur="75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18967979"/>
              </p:ext>
            </p:extLst>
          </p:nvPr>
        </p:nvGraphicFramePr>
        <p:xfrm>
          <a:off x="294096" y="837506"/>
          <a:ext cx="11684000" cy="3057525"/>
        </p:xfrm>
        <a:graphic>
          <a:graphicData uri="http://schemas.openxmlformats.org/presentationml/2006/ole">
            <mc:AlternateContent xmlns:mc="http://schemas.openxmlformats.org/markup-compatibility/2006">
              <mc:Choice xmlns:v="urn:schemas-microsoft-com:vml" Requires="v">
                <p:oleObj spid="_x0000_s22938" name="文档" r:id="rId3" imgW="11684868" imgH="3066550" progId="Word.Document.12">
                  <p:embed/>
                </p:oleObj>
              </mc:Choice>
              <mc:Fallback>
                <p:oleObj name="文档" r:id="rId3" imgW="11684868" imgH="3066550" progId="Word.Document.12">
                  <p:embed/>
                  <p:pic>
                    <p:nvPicPr>
                      <p:cNvPr id="0" name=""/>
                      <p:cNvPicPr/>
                      <p:nvPr/>
                    </p:nvPicPr>
                    <p:blipFill>
                      <a:blip r:embed="rId4"/>
                      <a:stretch>
                        <a:fillRect/>
                      </a:stretch>
                    </p:blipFill>
                    <p:spPr>
                      <a:xfrm>
                        <a:off x="294096" y="837506"/>
                        <a:ext cx="11684000" cy="3057525"/>
                      </a:xfrm>
                      <a:prstGeom prst="rect">
                        <a:avLst/>
                      </a:prstGeom>
                    </p:spPr>
                  </p:pic>
                </p:oleObj>
              </mc:Fallback>
            </mc:AlternateContent>
          </a:graphicData>
        </a:graphic>
      </p:graphicFrame>
      <p:sp>
        <p:nvSpPr>
          <p:cNvPr id="4" name="矩形 3"/>
          <p:cNvSpPr/>
          <p:nvPr/>
        </p:nvSpPr>
        <p:spPr>
          <a:xfrm>
            <a:off x="187720" y="3679007"/>
            <a:ext cx="11688154"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的化合价是＋</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元素被还原后的化合价为</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，根据氧化还原反应中化合价升降必相等：</a:t>
            </a:r>
            <a:r>
              <a:rPr lang="en-US" altLang="zh-CN" sz="2800" kern="100" dirty="0">
                <a:latin typeface="Times New Roman"/>
                <a:ea typeface="华文细黑"/>
                <a:cs typeface="Courier New"/>
              </a:rPr>
              <a:t>2.4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0.03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0</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931033518"/>
              </p:ext>
            </p:extLst>
          </p:nvPr>
        </p:nvGraphicFramePr>
        <p:xfrm>
          <a:off x="1462948" y="3789834"/>
          <a:ext cx="1728788" cy="660400"/>
        </p:xfrm>
        <a:graphic>
          <a:graphicData uri="http://schemas.openxmlformats.org/presentationml/2006/ole">
            <mc:AlternateContent xmlns:mc="http://schemas.openxmlformats.org/markup-compatibility/2006">
              <mc:Choice xmlns:v="urn:schemas-microsoft-com:vml" Requires="v">
                <p:oleObj spid="_x0000_s22939" name="文档" r:id="rId5" imgW="1728489" imgH="659904" progId="Word.Document.12">
                  <p:embed/>
                </p:oleObj>
              </mc:Choice>
              <mc:Fallback>
                <p:oleObj name="文档" r:id="rId5" imgW="1728489" imgH="659904" progId="Word.Document.12">
                  <p:embed/>
                  <p:pic>
                    <p:nvPicPr>
                      <p:cNvPr id="0" name=""/>
                      <p:cNvPicPr/>
                      <p:nvPr/>
                    </p:nvPicPr>
                    <p:blipFill>
                      <a:blip r:embed="rId6"/>
                      <a:stretch>
                        <a:fillRect/>
                      </a:stretch>
                    </p:blipFill>
                    <p:spPr>
                      <a:xfrm>
                        <a:off x="1462948" y="3789834"/>
                        <a:ext cx="1728788" cy="660400"/>
                      </a:xfrm>
                      <a:prstGeom prst="rect">
                        <a:avLst/>
                      </a:prstGeom>
                    </p:spPr>
                  </p:pic>
                </p:oleObj>
              </mc:Fallback>
            </mc:AlternateContent>
          </a:graphicData>
        </a:graphic>
      </p:graphicFrame>
      <p:sp>
        <p:nvSpPr>
          <p:cNvPr id="6" name="矩形 5"/>
          <p:cNvSpPr/>
          <p:nvPr/>
        </p:nvSpPr>
        <p:spPr>
          <a:xfrm>
            <a:off x="11039629" y="157790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0983" y="693490"/>
            <a:ext cx="1152400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5.04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全部被还原，测得溶液中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A.0.75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的物质的量是</a:t>
            </a:r>
            <a:r>
              <a:rPr lang="en-US" altLang="zh-CN" sz="2800" kern="100" dirty="0">
                <a:latin typeface="Times New Roman"/>
                <a:ea typeface="华文细黑"/>
                <a:cs typeface="Courier New"/>
              </a:rPr>
              <a:t>5.04 L/(22.4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由于</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的还原性强于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，通入氯气后，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先氧化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再氧化</a:t>
            </a:r>
            <a:r>
              <a:rPr lang="en-US" altLang="zh-CN" sz="2800" kern="100" dirty="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则</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10092780" y="1512293"/>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animEffect transition="in" filter="blinds(horizontal)">
                                      <p:cBhvr>
                                        <p:cTn id="7" dur="500"/>
                                        <p:tgtEl>
                                          <p:spTgt spid="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xEl>
                                              <p:pRg st="4" end="4"/>
                                            </p:txEl>
                                          </p:spTgt>
                                        </p:tgtEl>
                                        <p:attrNameLst>
                                          <p:attrName>style.visibility</p:attrName>
                                        </p:attrNameLst>
                                      </p:cBhvr>
                                      <p:to>
                                        <p:strVal val="visible"/>
                                      </p:to>
                                    </p:set>
                                    <p:animEffect transition="in" filter="blinds(horizontal)">
                                      <p:cBhvr>
                                        <p:cTn id="12" dur="500"/>
                                        <p:tgtEl>
                                          <p:spTgt spid="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5" end="5"/>
                                            </p:txEl>
                                          </p:spTgt>
                                        </p:tgtEl>
                                        <p:attrNameLst>
                                          <p:attrName>style.visibility</p:attrName>
                                        </p:attrNameLst>
                                      </p:cBhvr>
                                      <p:to>
                                        <p:strVal val="visible"/>
                                      </p:to>
                                    </p:set>
                                    <p:animEffect transition="in" filter="blinds(horizontal)">
                                      <p:cBhvr>
                                        <p:cTn id="17" dur="500"/>
                                        <p:tgtEl>
                                          <p:spTgt spid="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xEl>
                                              <p:pRg st="6" end="6"/>
                                            </p:txEl>
                                          </p:spTgt>
                                        </p:tgtEl>
                                        <p:attrNameLst>
                                          <p:attrName>style.visibility</p:attrName>
                                        </p:attrNameLst>
                                      </p:cBhvr>
                                      <p:to>
                                        <p:strVal val="visible"/>
                                      </p:to>
                                    </p:set>
                                    <p:animEffect transition="in" filter="blinds(horizontal)">
                                      <p:cBhvr>
                                        <p:cTn id="22" dur="500"/>
                                        <p:tgtEl>
                                          <p:spTgt spid="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6600" y="670340"/>
            <a:ext cx="1163924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在强热时分解的产物是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B.1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C.2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D.4</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反应方程式是</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，该方程式中铵根离子和氨气分子中氮原子的化合价都是－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价，化合价不变，则该反应中化合价发生变化和未发生变化的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895406" y="1336708"/>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animEffect transition="in" filter="blinds(horizontal)">
                                      <p:cBhvr>
                                        <p:cTn id="7" dur="500"/>
                                        <p:tgtEl>
                                          <p:spTgt spid="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9832" y="707623"/>
            <a:ext cx="11524006"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将一定质量的镁、铜合金加入到稀硝酸中，两者恰好完全反应，假设反应过程中还原产物全是</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，向所得溶液中加入物质的量浓度为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mol·L</a:t>
            </a:r>
            <a:r>
              <a:rPr lang="en-US" altLang="zh-CN" sz="2800" kern="100" dirty="0">
                <a:latin typeface="Times New Roman"/>
                <a:ea typeface="华文细黑"/>
                <a:cs typeface="Courier New"/>
              </a:rPr>
              <a:t> </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溶液至沉淀完全，测得生成沉淀的质量比原合金的质量增加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，则下列有关叙述中正确的是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加入合金的质量可能为</a:t>
            </a:r>
            <a:r>
              <a:rPr lang="en-US" altLang="zh-CN" sz="2800" kern="100" dirty="0">
                <a:latin typeface="Times New Roman"/>
                <a:ea typeface="华文细黑"/>
                <a:cs typeface="Courier New"/>
              </a:rPr>
              <a:t>9.6 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沉淀完全时消耗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溶液体积为</a:t>
            </a:r>
            <a:r>
              <a:rPr lang="en-US" altLang="zh-CN" sz="2800" kern="100" dirty="0">
                <a:latin typeface="Times New Roman"/>
                <a:ea typeface="华文细黑"/>
                <a:cs typeface="Courier New"/>
              </a:rPr>
              <a:t>150 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溶解合金时产生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a:t>
            </a:r>
            <a:r>
              <a:rPr lang="en-US" altLang="zh-CN" sz="2800" kern="100" dirty="0">
                <a:latin typeface="Times New Roman"/>
                <a:ea typeface="华文细黑"/>
                <a:cs typeface="Courier New"/>
              </a:rPr>
              <a:t>0.224 L(</a:t>
            </a:r>
            <a:r>
              <a:rPr lang="zh-CN" altLang="zh-CN" sz="2800" kern="100" dirty="0">
                <a:latin typeface="Times New Roman"/>
                <a:ea typeface="华文细黑"/>
                <a:cs typeface="Times New Roman"/>
              </a:rPr>
              <a:t>以标准状况</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311416" y="693490"/>
            <a:ext cx="1152400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，金属结合氢氧根离子的物质的量与反应转移的电子的物质的量相等，所以反应转移的电子为</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氮原子守恒计算参加反应的硝酸的物质的量为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溶液体积应为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气体体积标况下应为</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电荷守恒，镁、铜合金共</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，用极端假设法，如果全部是铜，质量为</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，所以合金质量应比</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848630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animEffect transition="in" filter="blinds(horizontal)">
                                      <p:cBhvr>
                                        <p:cTn id="23"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81915"/>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现有</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的混合物</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，向其中加入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100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恰好完全反应，若将</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A.13.6 g  </a:t>
            </a:r>
            <a:r>
              <a:rPr lang="en-US" altLang="zh-CN" sz="2800" kern="100" dirty="0" smtClean="0">
                <a:latin typeface="Times New Roman"/>
                <a:ea typeface="华文细黑"/>
                <a:cs typeface="Courier New"/>
              </a:rPr>
              <a:t>			B.12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C.6 g  </a:t>
            </a:r>
            <a:r>
              <a:rPr lang="en-US" altLang="zh-CN" sz="2800" kern="100" dirty="0" smtClean="0">
                <a:latin typeface="Times New Roman"/>
                <a:ea typeface="华文细黑"/>
                <a:cs typeface="Courier New"/>
              </a:rPr>
              <a:t>				D.3.2 g</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的化学式知，混合物与硫酸反应生成的盐的化学式为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混合物含</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原子：</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1.6 g</a:t>
            </a:r>
            <a:r>
              <a:rPr lang="zh-CN" altLang="zh-CN" sz="2800" kern="100" dirty="0">
                <a:latin typeface="Times New Roman"/>
                <a:ea typeface="华文细黑"/>
                <a:cs typeface="Times New Roman"/>
              </a:rPr>
              <a:t>，金属元素质量为</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g</a:t>
            </a:r>
            <a:r>
              <a:rPr lang="zh-CN" altLang="zh-CN" sz="2800" kern="100" dirty="0">
                <a:latin typeface="Times New Roman"/>
                <a:ea typeface="华文细黑"/>
                <a:cs typeface="Times New Roman"/>
              </a:rPr>
              <a:t>，选</a:t>
            </a: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3089564" y="1999267"/>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28378271"/>
              </p:ext>
            </p:extLst>
          </p:nvPr>
        </p:nvGraphicFramePr>
        <p:xfrm>
          <a:off x="5915383" y="4704203"/>
          <a:ext cx="987425" cy="639763"/>
        </p:xfrm>
        <a:graphic>
          <a:graphicData uri="http://schemas.openxmlformats.org/presentationml/2006/ole">
            <mc:AlternateContent xmlns:mc="http://schemas.openxmlformats.org/markup-compatibility/2006">
              <mc:Choice xmlns:v="urn:schemas-microsoft-com:vml" Requires="v">
                <p:oleObj spid="_x0000_s23757" name="文档" r:id="rId3" imgW="986834" imgH="639743" progId="Word.Document.12">
                  <p:embed/>
                </p:oleObj>
              </mc:Choice>
              <mc:Fallback>
                <p:oleObj name="文档" r:id="rId3" imgW="986834" imgH="639743" progId="Word.Document.12">
                  <p:embed/>
                  <p:pic>
                    <p:nvPicPr>
                      <p:cNvPr id="0" name=""/>
                      <p:cNvPicPr/>
                      <p:nvPr/>
                    </p:nvPicPr>
                    <p:blipFill>
                      <a:blip r:embed="rId4"/>
                      <a:stretch>
                        <a:fillRect/>
                      </a:stretch>
                    </p:blipFill>
                    <p:spPr>
                      <a:xfrm>
                        <a:off x="5915383" y="4704203"/>
                        <a:ext cx="987425" cy="639763"/>
                      </a:xfrm>
                      <a:prstGeom prst="rect">
                        <a:avLst/>
                      </a:prstGeom>
                    </p:spPr>
                  </p:pic>
                </p:oleObj>
              </mc:Fallback>
            </mc:AlternateContent>
          </a:graphicData>
        </a:graphic>
      </p:graphicFrame>
      <p:sp>
        <p:nvSpPr>
          <p:cNvPr id="20"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4" end="4"/>
                                            </p:txEl>
                                          </p:spTgt>
                                        </p:tgtEl>
                                        <p:attrNameLst>
                                          <p:attrName>style.visibility</p:attrName>
                                        </p:attrNameLst>
                                      </p:cBhvr>
                                      <p:to>
                                        <p:strVal val="visible"/>
                                      </p:to>
                                    </p:set>
                                    <p:animEffect transition="in" filter="blinds(horizontal)">
                                      <p:cBhvr>
                                        <p:cTn id="7" dur="500"/>
                                        <p:tgtEl>
                                          <p:spTgt spid="3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5">
                                            <p:txEl>
                                              <p:pRg st="4" end="4"/>
                                            </p:txEl>
                                          </p:spTgt>
                                        </p:tgtEl>
                                      </p:cBhvr>
                                    </p:animEffect>
                                    <p:set>
                                      <p:cBhvr>
                                        <p:cTn id="20" dur="1" fill="hold">
                                          <p:stCondLst>
                                            <p:cond delay="499"/>
                                          </p:stCondLst>
                                        </p:cTn>
                                        <p:tgtEl>
                                          <p:spTgt spid="35">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71407" y="756481"/>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汽车剧烈碰撞时，安全气囊中发生反应：</a:t>
            </a:r>
            <a:r>
              <a:rPr lang="en-US" altLang="zh-CN" sz="2800" kern="100" dirty="0">
                <a:latin typeface="Times New Roman"/>
                <a:ea typeface="华文细黑"/>
                <a:cs typeface="Courier New"/>
              </a:rPr>
              <a:t>10NaN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。若氧化产物比还原产物多</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40.0 L 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0.250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转移电子的物质的量为</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3.75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1054646" y="1137727"/>
            <a:ext cx="10187404" cy="4524315"/>
          </a:xfrm>
          <a:prstGeom prst="rect">
            <a:avLst/>
          </a:prstGeom>
          <a:noFill/>
        </p:spPr>
        <p:txBody>
          <a:bodyPr wrap="none" rtlCol="0" anchor="ctr">
            <a:spAutoFit/>
          </a:bodyPr>
          <a:lstStyle/>
          <a:p>
            <a:pPr algn="ctr">
              <a:lnSpc>
                <a:spcPct val="120000"/>
              </a:lnSpc>
              <a:defRPr/>
            </a:pPr>
            <a:r>
              <a:rPr lang="zh-CN" altLang="en-US" sz="6000" b="1" dirty="0" smtClean="0">
                <a:solidFill>
                  <a:schemeClr val="bg1"/>
                </a:solidFill>
                <a:latin typeface="+mj-ea"/>
                <a:ea typeface="+mj-ea"/>
              </a:rPr>
              <a:t>  </a:t>
            </a:r>
            <a:r>
              <a:rPr lang="zh-CN" altLang="en-US" sz="6000" b="1" dirty="0" smtClean="0">
                <a:solidFill>
                  <a:srgbClr val="FFFF00"/>
                </a:solidFill>
                <a:latin typeface="+mj-ea"/>
                <a:ea typeface="+mj-ea"/>
              </a:rPr>
              <a:t>用一年，换一个奇迹</a:t>
            </a:r>
            <a:endParaRPr lang="en-US" altLang="zh-CN" sz="6000" b="1" dirty="0" smtClean="0">
              <a:solidFill>
                <a:srgbClr val="FFFF00"/>
              </a:solidFill>
              <a:latin typeface="+mj-ea"/>
              <a:ea typeface="+mj-ea"/>
            </a:endParaRPr>
          </a:p>
          <a:p>
            <a:pPr algn="ctr">
              <a:lnSpc>
                <a:spcPct val="120000"/>
              </a:lnSpc>
              <a:defRPr/>
            </a:pPr>
            <a:r>
              <a:rPr lang="zh-CN" altLang="en-US" sz="6000" b="1" dirty="0" smtClean="0">
                <a:solidFill>
                  <a:srgbClr val="FFFF00"/>
                </a:solidFill>
                <a:latin typeface="+mj-ea"/>
                <a:ea typeface="+mj-ea"/>
              </a:rPr>
              <a:t>准备：</a:t>
            </a:r>
            <a:r>
              <a:rPr lang="zh-CN" altLang="en-US" sz="6000" b="1" dirty="0" smtClean="0">
                <a:solidFill>
                  <a:schemeClr val="bg1"/>
                </a:solidFill>
                <a:latin typeface="+mj-ea"/>
                <a:ea typeface="+mj-ea"/>
              </a:rPr>
              <a:t>一个精选本</a:t>
            </a:r>
            <a:r>
              <a:rPr lang="en-US" altLang="zh-CN" sz="6000" b="1" dirty="0" smtClean="0">
                <a:solidFill>
                  <a:schemeClr val="bg1"/>
                </a:solidFill>
                <a:latin typeface="+mj-ea"/>
                <a:ea typeface="+mj-ea"/>
              </a:rPr>
              <a:t>(</a:t>
            </a:r>
            <a:r>
              <a:rPr lang="zh-CN" altLang="en-US" sz="6000" b="1" dirty="0" smtClean="0">
                <a:solidFill>
                  <a:schemeClr val="bg1"/>
                </a:solidFill>
                <a:latin typeface="+mj-ea"/>
                <a:ea typeface="+mj-ea"/>
              </a:rPr>
              <a:t>错题本</a:t>
            </a:r>
            <a:r>
              <a:rPr lang="en-US" altLang="zh-CN" sz="6000" b="1" dirty="0" smtClean="0">
                <a:solidFill>
                  <a:schemeClr val="bg1"/>
                </a:solidFill>
                <a:latin typeface="+mj-ea"/>
                <a:ea typeface="+mj-ea"/>
              </a:rPr>
              <a:t>)</a:t>
            </a:r>
          </a:p>
          <a:p>
            <a:pPr algn="ctr">
              <a:lnSpc>
                <a:spcPct val="120000"/>
              </a:lnSpc>
              <a:defRPr/>
            </a:pPr>
            <a:r>
              <a:rPr lang="zh-CN" altLang="en-US" sz="6000" b="1" dirty="0" smtClean="0">
                <a:solidFill>
                  <a:schemeClr val="bg1"/>
                </a:solidFill>
                <a:latin typeface="+mj-ea"/>
                <a:ea typeface="+mj-ea"/>
              </a:rPr>
              <a:t>记录课堂补充练习、经典例题</a:t>
            </a:r>
            <a:endParaRPr lang="en-US" altLang="zh-CN" sz="6000" b="1" dirty="0" smtClean="0">
              <a:solidFill>
                <a:schemeClr val="bg1"/>
              </a:solidFill>
              <a:latin typeface="+mj-ea"/>
              <a:ea typeface="+mj-ea"/>
            </a:endParaRPr>
          </a:p>
          <a:p>
            <a:pPr algn="ctr">
              <a:lnSpc>
                <a:spcPct val="120000"/>
              </a:lnSpc>
              <a:defRPr/>
            </a:pPr>
            <a:r>
              <a:rPr lang="zh-CN" altLang="en-US" sz="6000" b="1" dirty="0" smtClean="0">
                <a:solidFill>
                  <a:schemeClr val="bg1"/>
                </a:solidFill>
                <a:latin typeface="+mj-ea"/>
                <a:ea typeface="+mj-ea"/>
              </a:rPr>
              <a:t>总结经典错题与陷阱</a:t>
            </a:r>
            <a:endParaRPr lang="zh-CN" altLang="zh-CN" sz="6000" b="1" dirty="0">
              <a:solidFill>
                <a:schemeClr val="bg1"/>
              </a:solidFill>
              <a:latin typeface="+mj-ea"/>
              <a:ea typeface="+mj-ea"/>
            </a:endParaRPr>
          </a:p>
        </p:txBody>
      </p:sp>
    </p:spTree>
    <p:extLst>
      <p:ext uri="{BB962C8B-B14F-4D97-AF65-F5344CB8AC3E}">
        <p14:creationId xmlns:p14="http://schemas.microsoft.com/office/powerpoint/2010/main" val="1427892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矩形 33"/>
          <p:cNvSpPr/>
          <p:nvPr/>
        </p:nvSpPr>
        <p:spPr>
          <a:xfrm>
            <a:off x="170230" y="609907"/>
            <a:ext cx="11755638" cy="6247608"/>
          </a:xfrm>
          <a:prstGeom prst="rect">
            <a:avLst/>
          </a:prstGeom>
        </p:spPr>
        <p:txBody>
          <a:bodyPr>
            <a:spAutoFit/>
          </a:bodyPr>
          <a:lstStyle/>
          <a:p>
            <a:pPr lvl="0" algn="just">
              <a:lnSpc>
                <a:spcPct val="12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根据方程式，氧化产物和还原产物都是氮气，假设氧化产物有</a:t>
            </a:r>
          </a:p>
          <a:p>
            <a:pPr lvl="0" algn="just">
              <a:lnSpc>
                <a:spcPct val="120000"/>
              </a:lnSpc>
            </a:pPr>
            <a:r>
              <a:rPr lang="en-US" altLang="zh-CN" sz="2800" kern="100" dirty="0">
                <a:latin typeface="Times New Roman"/>
                <a:ea typeface="楷体_GB2312"/>
              </a:rPr>
              <a:t>15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，则还原产物有</a:t>
            </a:r>
            <a:r>
              <a:rPr lang="en-US" altLang="zh-CN" sz="2800" kern="100" dirty="0">
                <a:latin typeface="Times New Roman"/>
                <a:ea typeface="楷体_GB2312"/>
              </a:rPr>
              <a:t>1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algn="just">
              <a:lnSpc>
                <a:spcPct val="120000"/>
              </a:lnSpc>
              <a:spcAft>
                <a:spcPts val="0"/>
              </a:spcAft>
            </a:pPr>
            <a:r>
              <a:rPr lang="en-US" altLang="zh-CN" sz="2800" kern="100" spc="-50" dirty="0" smtClean="0">
                <a:latin typeface="Times New Roman"/>
                <a:ea typeface="华文细黑"/>
                <a:cs typeface="Courier New"/>
              </a:rPr>
              <a:t>10NaN</a:t>
            </a:r>
            <a:r>
              <a:rPr lang="en-US" altLang="zh-CN" sz="2800" kern="100" spc="-50" baseline="-25000" dirty="0" smtClean="0">
                <a:latin typeface="Times New Roman"/>
                <a:ea typeface="华文细黑"/>
                <a:cs typeface="Courier New"/>
              </a:rPr>
              <a:t>3</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2KNO</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===K</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5Na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15N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氧化产物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还原产物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err="1">
                <a:latin typeface="Times New Roman"/>
                <a:ea typeface="华文细黑"/>
                <a:cs typeface="Courier New"/>
              </a:rPr>
              <a:t>Δ</a:t>
            </a:r>
            <a:r>
              <a:rPr lang="en-US" altLang="zh-CN" sz="2800" i="1" kern="100" spc="-50" dirty="0" err="1">
                <a:latin typeface="Times New Roman"/>
                <a:ea typeface="华文细黑"/>
                <a:cs typeface="Courier New"/>
              </a:rPr>
              <a:t>n</a:t>
            </a:r>
            <a:endParaRPr lang="zh-CN" altLang="zh-CN" sz="2800" kern="100" spc="-5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15                             1                            </a:t>
            </a:r>
            <a:r>
              <a:rPr lang="en-US" altLang="zh-CN" sz="2800" kern="100" dirty="0">
                <a:latin typeface="Times New Roman"/>
                <a:ea typeface="华文细黑"/>
                <a:cs typeface="Courier New"/>
              </a:rPr>
              <a:t>14</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x</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y</a:t>
            </a:r>
            <a:r>
              <a:rPr lang="en-US" altLang="zh-CN" sz="2800" kern="100" dirty="0" smtClean="0">
                <a:latin typeface="Times New Roman"/>
                <a:ea typeface="华文细黑"/>
                <a:cs typeface="Courier New"/>
              </a:rPr>
              <a:t>                          1.75</a:t>
            </a:r>
            <a:endParaRPr lang="zh-CN" altLang="zh-CN" sz="2800" kern="100" dirty="0">
              <a:latin typeface="宋体"/>
              <a:cs typeface="Courier New"/>
            </a:endParaRPr>
          </a:p>
          <a:p>
            <a:pPr algn="just">
              <a:lnSpc>
                <a:spcPct val="120000"/>
              </a:lnSpc>
              <a:spcAft>
                <a:spcPts val="0"/>
              </a:spcAft>
            </a:pP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项，生成</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标准状况下的体积是</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44.8 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被还原，故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项，转移电子的物质的量为</a:t>
            </a:r>
            <a:r>
              <a:rPr lang="en-US" altLang="zh-CN" sz="2800" kern="100" dirty="0">
                <a:latin typeface="Times New Roman"/>
                <a:ea typeface="华文细黑"/>
                <a:cs typeface="Courier New"/>
              </a:rPr>
              <a:t>0.125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1.875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2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750"/>
                                        <p:tgtEl>
                                          <p:spTgt spid="3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blinds(horizontal)">
                                      <p:cBhvr>
                                        <p:cTn id="10" dur="750"/>
                                        <p:tgtEl>
                                          <p:spTgt spid="3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blinds(horizontal)">
                                      <p:cBhvr>
                                        <p:cTn id="13" dur="750"/>
                                        <p:tgtEl>
                                          <p:spTgt spid="3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blinds(horizontal)">
                                      <p:cBhvr>
                                        <p:cTn id="16" dur="750"/>
                                        <p:tgtEl>
                                          <p:spTgt spid="3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blinds(horizontal)">
                                      <p:cBhvr>
                                        <p:cTn id="19" dur="750"/>
                                        <p:tgtEl>
                                          <p:spTgt spid="3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4">
                                            <p:txEl>
                                              <p:pRg st="5" end="5"/>
                                            </p:txEl>
                                          </p:spTgt>
                                        </p:tgtEl>
                                        <p:attrNameLst>
                                          <p:attrName>style.visibility</p:attrName>
                                        </p:attrNameLst>
                                      </p:cBhvr>
                                      <p:to>
                                        <p:strVal val="visible"/>
                                      </p:to>
                                    </p:set>
                                    <p:animEffect transition="in" filter="blinds(horizontal)">
                                      <p:cBhvr>
                                        <p:cTn id="22" dur="750"/>
                                        <p:tgtEl>
                                          <p:spTgt spid="34">
                                            <p:txEl>
                                              <p:pRg st="5" end="5"/>
                                            </p:txEl>
                                          </p:spTgt>
                                        </p:tgtEl>
                                      </p:cBhvr>
                                    </p:animEffect>
                                  </p:childTnLst>
                                </p:cTn>
                              </p:par>
                            </p:childTnLst>
                          </p:cTn>
                        </p:par>
                        <p:par>
                          <p:cTn id="23" fill="hold">
                            <p:stCondLst>
                              <p:cond delay="750"/>
                            </p:stCondLst>
                            <p:childTnLst>
                              <p:par>
                                <p:cTn id="24" presetID="3" presetClass="entr" presetSubtype="10" fill="hold" nodeType="afterEffect">
                                  <p:stCondLst>
                                    <p:cond delay="0"/>
                                  </p:stCondLst>
                                  <p:childTnLst>
                                    <p:set>
                                      <p:cBhvr>
                                        <p:cTn id="25" dur="1" fill="hold">
                                          <p:stCondLst>
                                            <p:cond delay="0"/>
                                          </p:stCondLst>
                                        </p:cTn>
                                        <p:tgtEl>
                                          <p:spTgt spid="34">
                                            <p:txEl>
                                              <p:pRg st="6" end="6"/>
                                            </p:txEl>
                                          </p:spTgt>
                                        </p:tgtEl>
                                        <p:attrNameLst>
                                          <p:attrName>style.visibility</p:attrName>
                                        </p:attrNameLst>
                                      </p:cBhvr>
                                      <p:to>
                                        <p:strVal val="visible"/>
                                      </p:to>
                                    </p:set>
                                    <p:animEffect transition="in" filter="blinds(horizontal)">
                                      <p:cBhvr>
                                        <p:cTn id="26" dur="750"/>
                                        <p:tgtEl>
                                          <p:spTgt spid="34">
                                            <p:txEl>
                                              <p:pRg st="6" end="6"/>
                                            </p:txEl>
                                          </p:spTgt>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34">
                                            <p:txEl>
                                              <p:pRg st="7" end="7"/>
                                            </p:txEl>
                                          </p:spTgt>
                                        </p:tgtEl>
                                        <p:attrNameLst>
                                          <p:attrName>style.visibility</p:attrName>
                                        </p:attrNameLst>
                                      </p:cBhvr>
                                      <p:to>
                                        <p:strVal val="visible"/>
                                      </p:to>
                                    </p:set>
                                    <p:animEffect transition="in" filter="blinds(horizontal)">
                                      <p:cBhvr>
                                        <p:cTn id="30" dur="750"/>
                                        <p:tgtEl>
                                          <p:spTgt spid="34">
                                            <p:txEl>
                                              <p:pRg st="7" end="7"/>
                                            </p:txEl>
                                          </p:spTgt>
                                        </p:tgtEl>
                                      </p:cBhvr>
                                    </p:animEffect>
                                  </p:childTnLst>
                                </p:cTn>
                              </p:par>
                            </p:childTnLst>
                          </p:cTn>
                        </p:par>
                        <p:par>
                          <p:cTn id="31" fill="hold">
                            <p:stCondLst>
                              <p:cond delay="2250"/>
                            </p:stCondLst>
                            <p:childTnLst>
                              <p:par>
                                <p:cTn id="32" presetID="3" presetClass="entr" presetSubtype="10" fill="hold" nodeType="afterEffect">
                                  <p:stCondLst>
                                    <p:cond delay="0"/>
                                  </p:stCondLst>
                                  <p:childTnLst>
                                    <p:set>
                                      <p:cBhvr>
                                        <p:cTn id="33" dur="1" fill="hold">
                                          <p:stCondLst>
                                            <p:cond delay="0"/>
                                          </p:stCondLst>
                                        </p:cTn>
                                        <p:tgtEl>
                                          <p:spTgt spid="34">
                                            <p:txEl>
                                              <p:pRg st="8" end="8"/>
                                            </p:txEl>
                                          </p:spTgt>
                                        </p:tgtEl>
                                        <p:attrNameLst>
                                          <p:attrName>style.visibility</p:attrName>
                                        </p:attrNameLst>
                                      </p:cBhvr>
                                      <p:to>
                                        <p:strVal val="visible"/>
                                      </p:to>
                                    </p:set>
                                    <p:animEffect transition="in" filter="blinds(horizontal)">
                                      <p:cBhvr>
                                        <p:cTn id="34" dur="750"/>
                                        <p:tgtEl>
                                          <p:spTgt spid="34">
                                            <p:txEl>
                                              <p:pRg st="8" end="8"/>
                                            </p:txEl>
                                          </p:spTgt>
                                        </p:tgtEl>
                                      </p:cBhvr>
                                    </p:animEffect>
                                  </p:childTnLst>
                                </p:cTn>
                              </p:par>
                            </p:childTnLst>
                          </p:cTn>
                        </p:par>
                        <p:par>
                          <p:cTn id="35" fill="hold">
                            <p:stCondLst>
                              <p:cond delay="3000"/>
                            </p:stCondLst>
                            <p:childTnLst>
                              <p:par>
                                <p:cTn id="36" presetID="3" presetClass="entr" presetSubtype="10" fill="hold" nodeType="afterEffect">
                                  <p:stCondLst>
                                    <p:cond delay="0"/>
                                  </p:stCondLst>
                                  <p:childTnLst>
                                    <p:set>
                                      <p:cBhvr>
                                        <p:cTn id="37" dur="1" fill="hold">
                                          <p:stCondLst>
                                            <p:cond delay="0"/>
                                          </p:stCondLst>
                                        </p:cTn>
                                        <p:tgtEl>
                                          <p:spTgt spid="34">
                                            <p:txEl>
                                              <p:pRg st="9" end="9"/>
                                            </p:txEl>
                                          </p:spTgt>
                                        </p:tgtEl>
                                        <p:attrNameLst>
                                          <p:attrName>style.visibility</p:attrName>
                                        </p:attrNameLst>
                                      </p:cBhvr>
                                      <p:to>
                                        <p:strVal val="visible"/>
                                      </p:to>
                                    </p:set>
                                    <p:animEffect transition="in" filter="blinds(horizontal)">
                                      <p:cBhvr>
                                        <p:cTn id="38" dur="750"/>
                                        <p:tgtEl>
                                          <p:spTgt spid="34">
                                            <p:txEl>
                                              <p:pRg st="9" end="9"/>
                                            </p:txEl>
                                          </p:spTgt>
                                        </p:tgtEl>
                                      </p:cBhvr>
                                    </p:animEffect>
                                  </p:childTnLst>
                                </p:cTn>
                              </p:par>
                            </p:childTnLst>
                          </p:cTn>
                        </p:par>
                        <p:par>
                          <p:cTn id="39" fill="hold">
                            <p:stCondLst>
                              <p:cond delay="3750"/>
                            </p:stCondLst>
                            <p:childTnLst>
                              <p:par>
                                <p:cTn id="40" presetID="3" presetClass="entr" presetSubtype="10" fill="hold" nodeType="afterEffect">
                                  <p:stCondLst>
                                    <p:cond delay="0"/>
                                  </p:stCondLst>
                                  <p:childTnLst>
                                    <p:set>
                                      <p:cBhvr>
                                        <p:cTn id="41" dur="1" fill="hold">
                                          <p:stCondLst>
                                            <p:cond delay="0"/>
                                          </p:stCondLst>
                                        </p:cTn>
                                        <p:tgtEl>
                                          <p:spTgt spid="34">
                                            <p:txEl>
                                              <p:pRg st="10" end="10"/>
                                            </p:txEl>
                                          </p:spTgt>
                                        </p:tgtEl>
                                        <p:attrNameLst>
                                          <p:attrName>style.visibility</p:attrName>
                                        </p:attrNameLst>
                                      </p:cBhvr>
                                      <p:to>
                                        <p:strVal val="visible"/>
                                      </p:to>
                                    </p:set>
                                    <p:animEffect transition="in" filter="blinds(horizontal)">
                                      <p:cBhvr>
                                        <p:cTn id="42" dur="75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10092" y="633057"/>
            <a:ext cx="11639246"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35.8 g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组成的合金溶于足量的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溶液中，产生</a:t>
            </a:r>
            <a:r>
              <a:rPr lang="en-US" altLang="zh-CN" sz="2800" kern="100" dirty="0">
                <a:latin typeface="Times New Roman"/>
                <a:ea typeface="华文细黑"/>
                <a:cs typeface="Courier New"/>
              </a:rPr>
              <a:t>6.72 L</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。另取等质量的该合金溶于过量的稀硝酸中，生成</a:t>
            </a:r>
            <a:r>
              <a:rPr lang="en-US" altLang="zh-CN" sz="2800" kern="100" dirty="0">
                <a:latin typeface="Times New Roman"/>
                <a:ea typeface="华文细黑"/>
                <a:cs typeface="Courier New"/>
              </a:rPr>
              <a:t>13.44 L NO(</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，向反应后的溶液中加入足量的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A.66.4 g  </a:t>
            </a:r>
            <a:r>
              <a:rPr lang="en-US" altLang="zh-CN" sz="2800" kern="100" dirty="0" smtClean="0">
                <a:latin typeface="Times New Roman"/>
                <a:ea typeface="华文细黑"/>
                <a:cs typeface="Courier New"/>
              </a:rPr>
              <a:t>			B.50.8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C.44.8 g  </a:t>
            </a:r>
            <a:r>
              <a:rPr lang="en-US" altLang="zh-CN" sz="2800" kern="100" dirty="0" smtClean="0">
                <a:latin typeface="Times New Roman"/>
                <a:ea typeface="华文细黑"/>
                <a:cs typeface="Courier New"/>
              </a:rPr>
              <a:t>			D.39.2 g</a:t>
            </a:r>
            <a:endParaRPr lang="en-US" altLang="zh-CN" sz="2800" kern="100" dirty="0" smtClean="0">
              <a:latin typeface="宋体"/>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矩形 36"/>
          <p:cNvSpPr/>
          <p:nvPr/>
        </p:nvSpPr>
        <p:spPr>
          <a:xfrm>
            <a:off x="182376" y="1775615"/>
            <a:ext cx="11755638" cy="5133713"/>
          </a:xfrm>
          <a:prstGeom prst="rect">
            <a:avLst/>
          </a:prstGeom>
        </p:spPr>
        <p:txBody>
          <a:bodyPr>
            <a:spAutoFit/>
          </a:bodyPr>
          <a:lstStyle/>
          <a:p>
            <a:pPr algn="just">
              <a:lnSpc>
                <a:spcPct val="130000"/>
              </a:lnSpc>
              <a:spcAft>
                <a:spcPts val="0"/>
              </a:spcAft>
            </a:pPr>
            <a:r>
              <a:rPr lang="en-US" altLang="zh-CN" sz="2800" i="1" kern="100" dirty="0">
                <a:latin typeface="Times New Roman"/>
                <a:ea typeface="华文细黑"/>
              </a:rPr>
              <a:t>n</a:t>
            </a:r>
            <a:r>
              <a:rPr lang="en-US" altLang="zh-CN" sz="2800" kern="100" dirty="0">
                <a:latin typeface="Times New Roman"/>
                <a:ea typeface="华文细黑"/>
              </a:rPr>
              <a:t>(Al)</a:t>
            </a:r>
            <a:r>
              <a:rPr lang="zh-CN" altLang="zh-CN" sz="2800" kern="100" dirty="0">
                <a:latin typeface="Times New Roman"/>
                <a:ea typeface="华文细黑"/>
                <a:cs typeface="Times New Roman"/>
              </a:rPr>
              <a:t>＝</a:t>
            </a:r>
            <a:r>
              <a:rPr lang="en-US" altLang="zh-CN" sz="2800" kern="100" dirty="0">
                <a:latin typeface="Times New Roman"/>
                <a:ea typeface="华文细黑"/>
              </a:rPr>
              <a:t>0.2 </a:t>
            </a:r>
            <a:r>
              <a:rPr lang="en-US" altLang="zh-CN" sz="2800" kern="100" dirty="0" err="1">
                <a:latin typeface="Times New Roman"/>
                <a:ea typeface="华文细黑"/>
              </a:rPr>
              <a:t>mol</a:t>
            </a:r>
            <a:r>
              <a:rPr lang="zh-CN" altLang="zh-CN" sz="2800" kern="100" dirty="0">
                <a:latin typeface="Times New Roman"/>
                <a:ea typeface="华文细黑"/>
                <a:cs typeface="Times New Roman"/>
              </a:rPr>
              <a:t>，故金属铝的质量为</a:t>
            </a:r>
            <a:r>
              <a:rPr lang="en-US" altLang="zh-CN" sz="2800" kern="100" dirty="0">
                <a:latin typeface="Times New Roman"/>
                <a:ea typeface="华文细黑"/>
              </a:rPr>
              <a:t>0.2 mol</a:t>
            </a:r>
            <a:r>
              <a:rPr lang="en-US" altLang="zh-CN" sz="2800" kern="100" dirty="0">
                <a:latin typeface="宋体"/>
                <a:ea typeface="华文细黑"/>
                <a:cs typeface="Times New Roman"/>
              </a:rPr>
              <a:t>×</a:t>
            </a:r>
            <a:r>
              <a:rPr lang="en-US" altLang="zh-CN" sz="2800" kern="100" dirty="0">
                <a:latin typeface="Times New Roman"/>
                <a:ea typeface="华文细黑"/>
              </a:rPr>
              <a:t>27 </a:t>
            </a:r>
            <a:r>
              <a:rPr lang="en-US" altLang="zh-CN" sz="2800" kern="100" dirty="0" err="1">
                <a:latin typeface="Times New Roman"/>
                <a:ea typeface="华文细黑"/>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5.4 g</a:t>
            </a:r>
            <a:r>
              <a:rPr lang="zh-CN" altLang="zh-CN" sz="2800" kern="100" dirty="0">
                <a:latin typeface="Times New Roman"/>
                <a:ea typeface="华文细黑"/>
                <a:cs typeface="Times New Roman"/>
              </a:rPr>
              <a:t>，金属铝提供电子的量是</a:t>
            </a:r>
            <a:r>
              <a:rPr lang="en-US" altLang="zh-CN" sz="2800" kern="100" dirty="0">
                <a:latin typeface="Times New Roman"/>
                <a:ea typeface="华文细黑"/>
              </a:rPr>
              <a:t>0.6 </a:t>
            </a:r>
            <a:r>
              <a:rPr lang="en-US" altLang="zh-CN" sz="2800" kern="100" dirty="0" err="1">
                <a:latin typeface="Times New Roman"/>
                <a:ea typeface="华文细黑"/>
              </a:rPr>
              <a:t>mol</a:t>
            </a:r>
            <a:r>
              <a:rPr lang="zh-CN" altLang="zh-CN" sz="2800" kern="100" dirty="0">
                <a:latin typeface="Times New Roman"/>
                <a:ea typeface="华文细黑"/>
                <a:cs typeface="Times New Roman"/>
              </a:rPr>
              <a:t>。将合金溶于过量稀硝酸中，分别生成</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，根据电子守恒</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Courier New"/>
            </a:endParaRPr>
          </a:p>
          <a:p>
            <a:pPr algn="just">
              <a:lnSpc>
                <a:spcPct val="130000"/>
              </a:lnSpc>
              <a:spcAft>
                <a:spcPts val="0"/>
              </a:spcAft>
            </a:pPr>
            <a:r>
              <a:rPr lang="en-US" altLang="zh-CN" sz="2800" kern="100" dirty="0" smtClean="0">
                <a:latin typeface="Times New Roman"/>
                <a:ea typeface="华文细黑"/>
              </a:rPr>
              <a:t>1.8 </a:t>
            </a:r>
            <a:r>
              <a:rPr lang="en-US" altLang="zh-CN" sz="2800" kern="100" dirty="0" err="1" smtClean="0">
                <a:latin typeface="Times New Roman"/>
                <a:ea typeface="华文细黑"/>
              </a:rPr>
              <a:t>mol</a:t>
            </a:r>
            <a:r>
              <a:rPr lang="zh-CN" altLang="zh-CN" sz="2800" kern="100" dirty="0" smtClean="0">
                <a:latin typeface="Times New Roman"/>
                <a:ea typeface="华文细黑"/>
              </a:rPr>
              <a:t>，</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共提供的电子物质的量为</a:t>
            </a:r>
            <a:r>
              <a:rPr lang="en-US" altLang="zh-CN" sz="2800" kern="100" dirty="0">
                <a:latin typeface="Times New Roman"/>
                <a:ea typeface="华文细黑"/>
                <a:cs typeface="Courier New"/>
              </a:rPr>
              <a:t>1.8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，向反应后的溶液中加入过量的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溶液，所得沉淀为氢氧化铁、氢氧化铜，由电荷守恒可知，反应中金属铁、铜提供的电子的物质的量等于生成碱的氢氧根离子的物质的量，即：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，所以反应后沉淀的质量等于</a:t>
            </a:r>
            <a:r>
              <a:rPr lang="en-US" altLang="zh-CN" sz="2800" kern="100" dirty="0">
                <a:latin typeface="Times New Roman"/>
                <a:ea typeface="华文细黑"/>
                <a:cs typeface="Courier New"/>
              </a:rPr>
              <a:t>35.8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50.8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34705021"/>
              </p:ext>
            </p:extLst>
          </p:nvPr>
        </p:nvGraphicFramePr>
        <p:xfrm>
          <a:off x="3860310" y="2781693"/>
          <a:ext cx="7790346" cy="1095517"/>
        </p:xfrm>
        <a:graphic>
          <a:graphicData uri="http://schemas.openxmlformats.org/presentationml/2006/ole">
            <mc:AlternateContent xmlns:mc="http://schemas.openxmlformats.org/markup-compatibility/2006">
              <mc:Choice xmlns:v="urn:schemas-microsoft-com:vml" Requires="v">
                <p:oleObj spid="_x0000_s25897" name="文档" r:id="rId3" imgW="8027928" imgH="1127490" progId="Word.Document.12">
                  <p:embed/>
                </p:oleObj>
              </mc:Choice>
              <mc:Fallback>
                <p:oleObj name="文档" r:id="rId3" imgW="8027928" imgH="1127490" progId="Word.Document.12">
                  <p:embed/>
                  <p:pic>
                    <p:nvPicPr>
                      <p:cNvPr id="0" name=""/>
                      <p:cNvPicPr/>
                      <p:nvPr/>
                    </p:nvPicPr>
                    <p:blipFill>
                      <a:blip r:embed="rId4"/>
                      <a:stretch>
                        <a:fillRect/>
                      </a:stretch>
                    </p:blipFill>
                    <p:spPr>
                      <a:xfrm>
                        <a:off x="3860310" y="2781693"/>
                        <a:ext cx="7790346" cy="1095517"/>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4384" y="621403"/>
            <a:ext cx="11873194" cy="1212640"/>
          </a:xfrm>
          <a:prstGeom prst="rect">
            <a:avLst/>
          </a:prstGeom>
        </p:spPr>
        <p:txBody>
          <a:bodyPr>
            <a:spAutoFit/>
          </a:bodyPr>
          <a:lstStyle/>
          <a:p>
            <a:pPr lvl="0" algn="just">
              <a:lnSpc>
                <a:spcPct val="13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合金溶于足量的</a:t>
            </a:r>
            <a:r>
              <a:rPr lang="en-US" altLang="zh-CN" sz="2800" kern="100" dirty="0" err="1">
                <a:solidFill>
                  <a:prstClr val="black"/>
                </a:solidFill>
                <a:latin typeface="Times New Roman"/>
                <a:ea typeface="华文细黑"/>
              </a:rPr>
              <a:t>NaOH</a:t>
            </a:r>
            <a:r>
              <a:rPr lang="zh-CN" altLang="zh-CN" sz="2800" kern="100" dirty="0">
                <a:solidFill>
                  <a:prstClr val="black"/>
                </a:solidFill>
                <a:latin typeface="Times New Roman"/>
                <a:ea typeface="华文细黑"/>
                <a:cs typeface="Times New Roman"/>
              </a:rPr>
              <a:t>溶液中，金属铝和氢氧化钠反应产生氢气</a:t>
            </a:r>
            <a:endParaRPr lang="en-US" altLang="zh-CN" sz="2800" kern="100" dirty="0">
              <a:solidFill>
                <a:prstClr val="black"/>
              </a:solidFill>
              <a:latin typeface="Times New Roman"/>
              <a:ea typeface="华文细黑"/>
              <a:cs typeface="Times New Roman"/>
            </a:endParaRPr>
          </a:p>
          <a:p>
            <a:pPr lvl="0" algn="just">
              <a:lnSpc>
                <a:spcPct val="130000"/>
              </a:lnSpc>
            </a:pPr>
            <a:r>
              <a:rPr lang="en-US" altLang="zh-CN" sz="2800" kern="100" spc="-50" dirty="0">
                <a:solidFill>
                  <a:prstClr val="black"/>
                </a:solidFill>
                <a:latin typeface="Times New Roman"/>
                <a:ea typeface="华文细黑"/>
              </a:rPr>
              <a:t>6.72 L(</a:t>
            </a:r>
            <a:r>
              <a:rPr lang="zh-CN" altLang="zh-CN" sz="2800" kern="100" spc="-50" dirty="0">
                <a:solidFill>
                  <a:prstClr val="black"/>
                </a:solidFill>
                <a:latin typeface="Times New Roman"/>
                <a:ea typeface="华文细黑"/>
                <a:cs typeface="Times New Roman"/>
              </a:rPr>
              <a:t>标准状况</a:t>
            </a:r>
            <a:r>
              <a:rPr lang="en-US" altLang="zh-CN" sz="2800" kern="100" spc="-50" dirty="0">
                <a:solidFill>
                  <a:prstClr val="black"/>
                </a:solidFill>
                <a:latin typeface="Times New Roman"/>
                <a:ea typeface="华文细黑"/>
              </a:rPr>
              <a:t>)</a:t>
            </a:r>
            <a:r>
              <a:rPr lang="zh-CN" altLang="zh-CN" sz="2800" kern="100" spc="-50" dirty="0">
                <a:solidFill>
                  <a:prstClr val="black"/>
                </a:solidFill>
                <a:latin typeface="Times New Roman"/>
                <a:ea typeface="华文细黑"/>
                <a:cs typeface="Times New Roman"/>
              </a:rPr>
              <a:t>，</a:t>
            </a:r>
            <a:r>
              <a:rPr lang="en-US" altLang="zh-CN" sz="2800" kern="100" spc="-50" dirty="0">
                <a:solidFill>
                  <a:prstClr val="black"/>
                </a:solidFill>
                <a:latin typeface="Times New Roman"/>
                <a:ea typeface="华文细黑"/>
                <a:cs typeface="Times New Roman"/>
              </a:rPr>
              <a:t>                                                            </a:t>
            </a:r>
            <a:r>
              <a:rPr lang="zh-CN" altLang="zh-CN" sz="2800" kern="100" spc="-50" dirty="0">
                <a:solidFill>
                  <a:prstClr val="black"/>
                </a:solidFill>
                <a:latin typeface="Times New Roman"/>
                <a:ea typeface="华文细黑"/>
                <a:cs typeface="Times New Roman"/>
              </a:rPr>
              <a:t>根据电子转移守恒可知</a:t>
            </a:r>
            <a:r>
              <a:rPr lang="zh-CN" altLang="zh-CN" sz="2800" kern="100" spc="-50" dirty="0" smtClean="0">
                <a:solidFill>
                  <a:prstClr val="black"/>
                </a:solidFill>
                <a:latin typeface="Times New Roman"/>
                <a:ea typeface="华文细黑"/>
                <a:cs typeface="Times New Roman"/>
              </a:rPr>
              <a:t>，</a:t>
            </a:r>
            <a:endParaRPr lang="en-US" altLang="zh-CN" sz="2800" kern="100" spc="-5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2694562"/>
              </p:ext>
            </p:extLst>
          </p:nvPr>
        </p:nvGraphicFramePr>
        <p:xfrm>
          <a:off x="3096578" y="1148688"/>
          <a:ext cx="5404716" cy="1301750"/>
        </p:xfrm>
        <a:graphic>
          <a:graphicData uri="http://schemas.openxmlformats.org/presentationml/2006/ole">
            <mc:AlternateContent xmlns:mc="http://schemas.openxmlformats.org/markup-compatibility/2006">
              <mc:Choice xmlns:v="urn:schemas-microsoft-com:vml" Requires="v">
                <p:oleObj spid="_x0000_s25898" name="文档" r:id="rId19" imgW="5945254" imgH="1432042" progId="Word.Document.12">
                  <p:embed/>
                </p:oleObj>
              </mc:Choice>
              <mc:Fallback>
                <p:oleObj name="文档" r:id="rId19" imgW="5945254" imgH="1432042" progId="Word.Document.12">
                  <p:embed/>
                  <p:pic>
                    <p:nvPicPr>
                      <p:cNvPr id="0" name="对象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96578" y="1148688"/>
                        <a:ext cx="5404716"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621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Effect transition="in" filter="blinds(horizontal)">
                                      <p:cBhvr>
                                        <p:cTn id="14" dur="750"/>
                                        <p:tgtEl>
                                          <p:spTgt spid="37">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blinds(horizontal)">
                                      <p:cBhvr>
                                        <p:cTn id="17" dur="750"/>
                                        <p:tgtEl>
                                          <p:spTgt spid="3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750"/>
                                        <p:tgtEl>
                                          <p:spTgt spid="3"/>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7">
                                            <p:txEl>
                                              <p:pRg st="2" end="2"/>
                                            </p:txEl>
                                          </p:spTgt>
                                        </p:tgtEl>
                                        <p:attrNameLst>
                                          <p:attrName>style.visibility</p:attrName>
                                        </p:attrNameLst>
                                      </p:cBhvr>
                                      <p:to>
                                        <p:strVal val="visible"/>
                                      </p:to>
                                    </p:set>
                                    <p:animEffect transition="in" filter="blinds(horizontal)">
                                      <p:cBhvr>
                                        <p:cTn id="24" dur="75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36920" y="609907"/>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取一定量</a:t>
            </a:r>
            <a:r>
              <a:rPr lang="en-US" altLang="zh-CN" sz="2800" kern="100" dirty="0" err="1">
                <a:latin typeface="Times New Roman"/>
                <a:ea typeface="华文细黑"/>
                <a:cs typeface="Courier New"/>
              </a:rPr>
              <a:t>FeO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的混合物，在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流中加热充分反应。冷却，称得剩余固体比原混合物质量减轻</a:t>
            </a:r>
            <a:r>
              <a:rPr lang="en-US" altLang="zh-CN" sz="2800" kern="100" dirty="0">
                <a:latin typeface="Times New Roman"/>
                <a:ea typeface="华文细黑"/>
                <a:cs typeface="Courier New"/>
              </a:rPr>
              <a:t>1.200 g</a:t>
            </a:r>
            <a:r>
              <a:rPr lang="zh-CN" altLang="zh-CN" sz="2800" kern="100" dirty="0">
                <a:latin typeface="Times New Roman"/>
                <a:ea typeface="华文细黑"/>
                <a:cs typeface="Times New Roman"/>
              </a:rPr>
              <a:t>。若将同量的该混合物与盐酸反应完全，至少需</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盐酸的体积为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A.37.5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C.150 mL  </a:t>
            </a:r>
            <a:r>
              <a:rPr lang="en-US" altLang="zh-CN" sz="2800" kern="100" dirty="0" smtClean="0">
                <a:latin typeface="Times New Roman"/>
                <a:ea typeface="华文细黑"/>
                <a:cs typeface="Courier New"/>
              </a:rPr>
              <a:t>			D.300 </a:t>
            </a:r>
            <a:r>
              <a:rPr lang="en-US" altLang="zh-CN" sz="2800" kern="100" dirty="0">
                <a:latin typeface="Times New Roman"/>
                <a:ea typeface="华文细黑"/>
                <a:cs typeface="Courier New"/>
              </a:rPr>
              <a:t>mL</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07616294"/>
              </p:ext>
            </p:extLst>
          </p:nvPr>
        </p:nvGraphicFramePr>
        <p:xfrm>
          <a:off x="309748" y="3821597"/>
          <a:ext cx="6453188" cy="1390650"/>
        </p:xfrm>
        <a:graphic>
          <a:graphicData uri="http://schemas.openxmlformats.org/presentationml/2006/ole">
            <mc:AlternateContent xmlns:mc="http://schemas.openxmlformats.org/markup-compatibility/2006">
              <mc:Choice xmlns:v="urn:schemas-microsoft-com:vml" Requires="v">
                <p:oleObj spid="_x0000_s27034" name="文档" r:id="rId3" imgW="6453232" imgH="1391364" progId="Word.Document.12">
                  <p:embed/>
                </p:oleObj>
              </mc:Choice>
              <mc:Fallback>
                <p:oleObj name="文档" r:id="rId3" imgW="6453232" imgH="1391364" progId="Word.Document.12">
                  <p:embed/>
                  <p:pic>
                    <p:nvPicPr>
                      <p:cNvPr id="0" name=""/>
                      <p:cNvPicPr/>
                      <p:nvPr/>
                    </p:nvPicPr>
                    <p:blipFill>
                      <a:blip r:embed="rId4"/>
                      <a:stretch>
                        <a:fillRect/>
                      </a:stretch>
                    </p:blipFill>
                    <p:spPr>
                      <a:xfrm>
                        <a:off x="309748" y="3821597"/>
                        <a:ext cx="6453188" cy="1390650"/>
                      </a:xfrm>
                      <a:prstGeom prst="rect">
                        <a:avLst/>
                      </a:prstGeom>
                    </p:spPr>
                  </p:pic>
                </p:oleObj>
              </mc:Fallback>
            </mc:AlternateContent>
          </a:graphicData>
        </a:graphic>
      </p:graphicFrame>
      <p:sp>
        <p:nvSpPr>
          <p:cNvPr id="4" name="矩形 3"/>
          <p:cNvSpPr/>
          <p:nvPr/>
        </p:nvSpPr>
        <p:spPr>
          <a:xfrm>
            <a:off x="274517" y="4695853"/>
            <a:ext cx="6013185"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290138629"/>
              </p:ext>
            </p:extLst>
          </p:nvPr>
        </p:nvGraphicFramePr>
        <p:xfrm>
          <a:off x="317350" y="5457461"/>
          <a:ext cx="9164638" cy="1381125"/>
        </p:xfrm>
        <a:graphic>
          <a:graphicData uri="http://schemas.openxmlformats.org/presentationml/2006/ole">
            <mc:AlternateContent xmlns:mc="http://schemas.openxmlformats.org/markup-compatibility/2006">
              <mc:Choice xmlns:v="urn:schemas-microsoft-com:vml" Requires="v">
                <p:oleObj spid="_x0000_s27035" name="文档" r:id="rId5" imgW="9166394" imgH="1383300" progId="Word.Document.12">
                  <p:embed/>
                </p:oleObj>
              </mc:Choice>
              <mc:Fallback>
                <p:oleObj name="文档" r:id="rId5" imgW="9166394" imgH="1383300" progId="Word.Document.12">
                  <p:embed/>
                  <p:pic>
                    <p:nvPicPr>
                      <p:cNvPr id="0" name=""/>
                      <p:cNvPicPr/>
                      <p:nvPr/>
                    </p:nvPicPr>
                    <p:blipFill>
                      <a:blip r:embed="rId6"/>
                      <a:stretch>
                        <a:fillRect/>
                      </a:stretch>
                    </p:blipFill>
                    <p:spPr>
                      <a:xfrm>
                        <a:off x="317350" y="5457461"/>
                        <a:ext cx="9164638" cy="1381125"/>
                      </a:xfrm>
                      <a:prstGeom prst="rect">
                        <a:avLst/>
                      </a:prstGeom>
                    </p:spPr>
                  </p:pic>
                </p:oleObj>
              </mc:Fallback>
            </mc:AlternateContent>
          </a:graphicData>
        </a:graphic>
      </p:graphicFrame>
      <p:sp>
        <p:nvSpPr>
          <p:cNvPr id="5" name="矩形 4"/>
          <p:cNvSpPr/>
          <p:nvPr/>
        </p:nvSpPr>
        <p:spPr>
          <a:xfrm>
            <a:off x="5180924" y="2072197"/>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07008168"/>
              </p:ext>
            </p:extLst>
          </p:nvPr>
        </p:nvGraphicFramePr>
        <p:xfrm>
          <a:off x="465592" y="837506"/>
          <a:ext cx="11034713" cy="1668463"/>
        </p:xfrm>
        <a:graphic>
          <a:graphicData uri="http://schemas.openxmlformats.org/presentationml/2006/ole">
            <mc:AlternateContent xmlns:mc="http://schemas.openxmlformats.org/markup-compatibility/2006">
              <mc:Choice xmlns:v="urn:schemas-microsoft-com:vml" Requires="v">
                <p:oleObj spid="_x0000_s28058" name="文档" r:id="rId3" imgW="11035009" imgH="1668469" progId="Word.Document.12">
                  <p:embed/>
                </p:oleObj>
              </mc:Choice>
              <mc:Fallback>
                <p:oleObj name="文档" r:id="rId3" imgW="11035009" imgH="1668469" progId="Word.Document.12">
                  <p:embed/>
                  <p:pic>
                    <p:nvPicPr>
                      <p:cNvPr id="0" name=""/>
                      <p:cNvPicPr/>
                      <p:nvPr/>
                    </p:nvPicPr>
                    <p:blipFill>
                      <a:blip r:embed="rId4"/>
                      <a:stretch>
                        <a:fillRect/>
                      </a:stretch>
                    </p:blipFill>
                    <p:spPr>
                      <a:xfrm>
                        <a:off x="465592" y="837506"/>
                        <a:ext cx="11034713" cy="1668463"/>
                      </a:xfrm>
                      <a:prstGeom prst="rect">
                        <a:avLst/>
                      </a:prstGeom>
                    </p:spPr>
                  </p:pic>
                </p:oleObj>
              </mc:Fallback>
            </mc:AlternateContent>
          </a:graphicData>
        </a:graphic>
      </p:graphicFrame>
      <p:sp>
        <p:nvSpPr>
          <p:cNvPr id="4" name="矩形 3"/>
          <p:cNvSpPr/>
          <p:nvPr/>
        </p:nvSpPr>
        <p:spPr>
          <a:xfrm>
            <a:off x="383424" y="2243476"/>
            <a:ext cx="10793813"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配平后水的化学计量数为</a:t>
            </a:r>
            <a:r>
              <a:rPr lang="en-US" altLang="zh-CN" sz="2800" kern="1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反应后溶液呈酸性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配平后氧化剂与还原剂的物质的量之比为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28</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03939667"/>
              </p:ext>
            </p:extLst>
          </p:nvPr>
        </p:nvGraphicFramePr>
        <p:xfrm>
          <a:off x="485566" y="4326732"/>
          <a:ext cx="4756150" cy="822325"/>
        </p:xfrm>
        <a:graphic>
          <a:graphicData uri="http://schemas.openxmlformats.org/presentationml/2006/ole">
            <mc:AlternateContent xmlns:mc="http://schemas.openxmlformats.org/markup-compatibility/2006">
              <mc:Choice xmlns:v="urn:schemas-microsoft-com:vml" Requires="v">
                <p:oleObj spid="_x0000_s28059" name="文档" r:id="rId5" imgW="4756675" imgH="822630" progId="Word.Document.12">
                  <p:embed/>
                </p:oleObj>
              </mc:Choice>
              <mc:Fallback>
                <p:oleObj name="文档" r:id="rId5" imgW="4756675" imgH="822630" progId="Word.Document.12">
                  <p:embed/>
                  <p:pic>
                    <p:nvPicPr>
                      <p:cNvPr id="0" name=""/>
                      <p:cNvPicPr/>
                      <p:nvPr/>
                    </p:nvPicPr>
                    <p:blipFill>
                      <a:blip r:embed="rId6"/>
                      <a:stretch>
                        <a:fillRect/>
                      </a:stretch>
                    </p:blipFill>
                    <p:spPr>
                      <a:xfrm>
                        <a:off x="485566" y="4326732"/>
                        <a:ext cx="4756150" cy="822325"/>
                      </a:xfrm>
                      <a:prstGeom prst="rect">
                        <a:avLst/>
                      </a:prstGeom>
                    </p:spPr>
                  </p:pic>
                </p:oleObj>
              </mc:Fallback>
            </mc:AlternateContent>
          </a:graphicData>
        </a:graphic>
      </p:graphicFrame>
      <p:sp>
        <p:nvSpPr>
          <p:cNvPr id="20"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75825301"/>
              </p:ext>
            </p:extLst>
          </p:nvPr>
        </p:nvGraphicFramePr>
        <p:xfrm>
          <a:off x="544676" y="834860"/>
          <a:ext cx="11034713" cy="3302000"/>
        </p:xfrm>
        <a:graphic>
          <a:graphicData uri="http://schemas.openxmlformats.org/presentationml/2006/ole">
            <mc:AlternateContent xmlns:mc="http://schemas.openxmlformats.org/markup-compatibility/2006">
              <mc:Choice xmlns:v="urn:schemas-microsoft-com:vml" Requires="v">
                <p:oleObj spid="_x0000_s28878" name="文档" r:id="rId3" imgW="11035009" imgH="3316748" progId="Word.Document.12">
                  <p:embed/>
                </p:oleObj>
              </mc:Choice>
              <mc:Fallback>
                <p:oleObj name="文档" r:id="rId3" imgW="11035009" imgH="3316748" progId="Word.Document.12">
                  <p:embed/>
                  <p:pic>
                    <p:nvPicPr>
                      <p:cNvPr id="0" name=""/>
                      <p:cNvPicPr/>
                      <p:nvPr/>
                    </p:nvPicPr>
                    <p:blipFill>
                      <a:blip r:embed="rId4"/>
                      <a:stretch>
                        <a:fillRect/>
                      </a:stretch>
                    </p:blipFill>
                    <p:spPr>
                      <a:xfrm>
                        <a:off x="544676" y="834860"/>
                        <a:ext cx="11034713" cy="3302000"/>
                      </a:xfrm>
                      <a:prstGeom prst="rect">
                        <a:avLst/>
                      </a:prstGeom>
                    </p:spPr>
                  </p:pic>
                </p:oleObj>
              </mc:Fallback>
            </mc:AlternateContent>
          </a:graphicData>
        </a:graphic>
      </p:graphicFrame>
      <p:sp>
        <p:nvSpPr>
          <p:cNvPr id="6" name="矩形 5"/>
          <p:cNvSpPr/>
          <p:nvPr/>
        </p:nvSpPr>
        <p:spPr>
          <a:xfrm>
            <a:off x="407989" y="3642284"/>
            <a:ext cx="981255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氧化剂与还原剂物质的量之比为</a:t>
            </a:r>
            <a:r>
              <a:rPr lang="en-US" altLang="zh-CN" sz="2800" kern="100" dirty="0">
                <a:latin typeface="Times New Roman"/>
                <a:ea typeface="华文细黑"/>
                <a:cs typeface="Courier New"/>
              </a:rPr>
              <a:t>28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517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750"/>
                                        <p:tgtEl>
                                          <p:spTgt spid="6">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74220" y="693490"/>
            <a:ext cx="1163924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在一定量的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中，慢慢通入一定量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，图示变化关系正确的是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9698"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r="60268"/>
          <a:stretch>
            <a:fillRect/>
          </a:stretch>
        </p:blipFill>
        <p:spPr bwMode="auto">
          <a:xfrm>
            <a:off x="264553" y="2205658"/>
            <a:ext cx="2695778"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r="61648"/>
          <a:stretch>
            <a:fillRect/>
          </a:stretch>
        </p:blipFill>
        <p:spPr bwMode="auto">
          <a:xfrm>
            <a:off x="6407168" y="2468362"/>
            <a:ext cx="2602182"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l="57747"/>
          <a:stretch>
            <a:fillRect/>
          </a:stretch>
        </p:blipFill>
        <p:spPr bwMode="auto">
          <a:xfrm>
            <a:off x="3250329" y="2205658"/>
            <a:ext cx="2866841"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l="60960"/>
          <a:stretch>
            <a:fillRect/>
          </a:stretch>
        </p:blipFill>
        <p:spPr bwMode="auto">
          <a:xfrm>
            <a:off x="9299347" y="2468362"/>
            <a:ext cx="2648827"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hlinkClick r:id="rId4"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3" name="Rectangle 21">
            <a:hlinkClick r:id="rId17"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424952" y="716640"/>
            <a:ext cx="11185087"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溶液呈碱性，</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溶液呈中性，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继续减小，溶液呈酸性，错误；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项，氧化产物为</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单质，还原产物为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过程中导电能力不变，若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过量，则</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HClO</a:t>
            </a:r>
            <a:r>
              <a:rPr lang="zh-CN" altLang="zh-CN" sz="2800" kern="100" dirty="0">
                <a:latin typeface="Times New Roman"/>
                <a:ea typeface="华文细黑"/>
                <a:cs typeface="Times New Roman"/>
              </a:rPr>
              <a:t>，此时，导电能力增强，错误。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41457997"/>
              </p:ext>
            </p:extLst>
          </p:nvPr>
        </p:nvGraphicFramePr>
        <p:xfrm>
          <a:off x="2388461" y="4672353"/>
          <a:ext cx="803275" cy="741362"/>
        </p:xfrm>
        <a:graphic>
          <a:graphicData uri="http://schemas.openxmlformats.org/presentationml/2006/ole">
            <mc:AlternateContent xmlns:mc="http://schemas.openxmlformats.org/markup-compatibility/2006">
              <mc:Choice xmlns:v="urn:schemas-microsoft-com:vml" Requires="v">
                <p:oleObj spid="_x0000_s42137" name="文档" r:id="rId3" imgW="803940" imgH="741627" progId="Word.Document.12">
                  <p:embed/>
                </p:oleObj>
              </mc:Choice>
              <mc:Fallback>
                <p:oleObj name="文档" r:id="rId3" imgW="803940" imgH="741627" progId="Word.Document.12">
                  <p:embed/>
                  <p:pic>
                    <p:nvPicPr>
                      <p:cNvPr id="0" name=""/>
                      <p:cNvPicPr/>
                      <p:nvPr/>
                    </p:nvPicPr>
                    <p:blipFill>
                      <a:blip r:embed="rId4"/>
                      <a:stretch>
                        <a:fillRect/>
                      </a:stretch>
                    </p:blipFill>
                    <p:spPr>
                      <a:xfrm>
                        <a:off x="2388461" y="4672353"/>
                        <a:ext cx="803275" cy="741362"/>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89855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5">
                                            <p:txEl>
                                              <p:pRg st="4" end="4"/>
                                            </p:txEl>
                                          </p:spTgt>
                                        </p:tgtEl>
                                        <p:attrNameLst>
                                          <p:attrName>style.visibility</p:attrName>
                                        </p:attrNameLst>
                                      </p:cBhvr>
                                      <p:to>
                                        <p:strVal val="visible"/>
                                      </p:to>
                                    </p:set>
                                    <p:animEffect transition="in" filter="blinds(horizontal)">
                                      <p:cBhvr>
                                        <p:cTn id="26"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75526" y="730773"/>
            <a:ext cx="11873194"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足量铜溶于一定量浓硝酸，产生</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的混合气体，这些气体若与</a:t>
            </a:r>
            <a:r>
              <a:rPr lang="en-US" altLang="zh-CN" sz="2800" kern="100" dirty="0">
                <a:latin typeface="Times New Roman"/>
                <a:ea typeface="华文细黑"/>
                <a:cs typeface="Courier New"/>
              </a:rPr>
              <a:t>1.12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混合后通入水中，气体被水完全吸收。若向原所得溶液中加入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，则继续溶解的</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A.6.4 g  </a:t>
            </a:r>
            <a:r>
              <a:rPr lang="en-US" altLang="zh-CN" sz="2800" kern="100" dirty="0" smtClean="0">
                <a:latin typeface="Times New Roman"/>
                <a:ea typeface="华文细黑"/>
                <a:cs typeface="Courier New"/>
              </a:rPr>
              <a:t>				B.9.6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C.19.2 g  </a:t>
            </a:r>
            <a:r>
              <a:rPr lang="en-US" altLang="zh-CN" sz="2800" kern="100" dirty="0" smtClean="0">
                <a:latin typeface="Times New Roman"/>
                <a:ea typeface="华文细黑"/>
                <a:cs typeface="Courier New"/>
              </a:rPr>
              <a:t>				D.24 g</a:t>
            </a:r>
            <a:endParaRPr lang="en-US" altLang="zh-CN" sz="2800" kern="100" dirty="0" smtClean="0">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289551714"/>
              </p:ext>
            </p:extLst>
          </p:nvPr>
        </p:nvGraphicFramePr>
        <p:xfrm>
          <a:off x="572821" y="1773610"/>
          <a:ext cx="6697663" cy="893763"/>
        </p:xfrm>
        <a:graphic>
          <a:graphicData uri="http://schemas.openxmlformats.org/presentationml/2006/ole">
            <mc:AlternateContent xmlns:mc="http://schemas.openxmlformats.org/markup-compatibility/2006">
              <mc:Choice xmlns:v="urn:schemas-microsoft-com:vml" Requires="v">
                <p:oleObj spid="_x0000_s32440" name="文档" r:id="rId3" imgW="6696961" imgH="893497" progId="Word.Document.12">
                  <p:embed/>
                </p:oleObj>
              </mc:Choice>
              <mc:Fallback>
                <p:oleObj name="文档" r:id="rId3" imgW="6696961" imgH="893497" progId="Word.Document.12">
                  <p:embed/>
                  <p:pic>
                    <p:nvPicPr>
                      <p:cNvPr id="0" name=""/>
                      <p:cNvPicPr/>
                      <p:nvPr/>
                    </p:nvPicPr>
                    <p:blipFill>
                      <a:blip r:embed="rId4"/>
                      <a:stretch>
                        <a:fillRect/>
                      </a:stretch>
                    </p:blipFill>
                    <p:spPr>
                      <a:xfrm>
                        <a:off x="572821" y="1773610"/>
                        <a:ext cx="6697663" cy="8937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379925218"/>
              </p:ext>
            </p:extLst>
          </p:nvPr>
        </p:nvGraphicFramePr>
        <p:xfrm>
          <a:off x="542272" y="2579831"/>
          <a:ext cx="11074400" cy="893762"/>
        </p:xfrm>
        <a:graphic>
          <a:graphicData uri="http://schemas.openxmlformats.org/presentationml/2006/ole">
            <mc:AlternateContent xmlns:mc="http://schemas.openxmlformats.org/markup-compatibility/2006">
              <mc:Choice xmlns:v="urn:schemas-microsoft-com:vml" Requires="v">
                <p:oleObj spid="_x0000_s32441" name="文档" r:id="rId5" imgW="11075670" imgH="894801" progId="Word.Document.12">
                  <p:embed/>
                </p:oleObj>
              </mc:Choice>
              <mc:Fallback>
                <p:oleObj name="文档" r:id="rId5" imgW="11075670" imgH="894801" progId="Word.Document.12">
                  <p:embed/>
                  <p:pic>
                    <p:nvPicPr>
                      <p:cNvPr id="0" name=""/>
                      <p:cNvPicPr/>
                      <p:nvPr/>
                    </p:nvPicPr>
                    <p:blipFill>
                      <a:blip r:embed="rId6"/>
                      <a:stretch>
                        <a:fillRect/>
                      </a:stretch>
                    </p:blipFill>
                    <p:spPr>
                      <a:xfrm>
                        <a:off x="542272" y="2579831"/>
                        <a:ext cx="11074400" cy="893762"/>
                      </a:xfrm>
                      <a:prstGeom prst="rect">
                        <a:avLst/>
                      </a:prstGeom>
                    </p:spPr>
                  </p:pic>
                </p:oleObj>
              </mc:Fallback>
            </mc:AlternateContent>
          </a:graphicData>
        </a:graphic>
      </p:graphicFrame>
      <p:sp>
        <p:nvSpPr>
          <p:cNvPr id="6" name="矩形 5"/>
          <p:cNvSpPr/>
          <p:nvPr/>
        </p:nvSpPr>
        <p:spPr>
          <a:xfrm>
            <a:off x="1218887" y="3213770"/>
            <a:ext cx="2377574" cy="523220"/>
          </a:xfrm>
          <a:prstGeom prst="rect">
            <a:avLst/>
          </a:prstGeom>
        </p:spPr>
        <p:txBody>
          <a:bodyPr wrap="none">
            <a:spAutoFit/>
          </a:bodyPr>
          <a:lstStyle/>
          <a:p>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0.2 </a:t>
            </a:r>
            <a:r>
              <a:rPr lang="en-US" altLang="zh-CN" sz="2800" kern="100" dirty="0" err="1">
                <a:latin typeface="Times New Roman"/>
                <a:ea typeface="华文细黑"/>
                <a:cs typeface="Courier New"/>
              </a:rPr>
              <a:t>mol</a:t>
            </a:r>
            <a:endParaRPr lang="zh-CN" altLang="en-US" sz="2800" dirty="0"/>
          </a:p>
        </p:txBody>
      </p:sp>
      <p:sp>
        <p:nvSpPr>
          <p:cNvPr id="8" name="矩形 7"/>
          <p:cNvSpPr/>
          <p:nvPr/>
        </p:nvSpPr>
        <p:spPr>
          <a:xfrm>
            <a:off x="394999" y="3723652"/>
            <a:ext cx="5769528"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过量，所以继续溶解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973792084"/>
              </p:ext>
            </p:extLst>
          </p:nvPr>
        </p:nvGraphicFramePr>
        <p:xfrm>
          <a:off x="6147516" y="3703435"/>
          <a:ext cx="5729287" cy="1076325"/>
        </p:xfrm>
        <a:graphic>
          <a:graphicData uri="http://schemas.openxmlformats.org/presentationml/2006/ole">
            <mc:AlternateContent xmlns:mc="http://schemas.openxmlformats.org/markup-compatibility/2006">
              <mc:Choice xmlns:v="urn:schemas-microsoft-com:vml" Requires="v">
                <p:oleObj spid="_x0000_s32442" name="文档" r:id="rId7" imgW="5804128" imgH="1089691" progId="Word.Document.12">
                  <p:embed/>
                </p:oleObj>
              </mc:Choice>
              <mc:Fallback>
                <p:oleObj name="文档" r:id="rId7" imgW="5804128" imgH="1089691" progId="Word.Document.12">
                  <p:embed/>
                  <p:pic>
                    <p:nvPicPr>
                      <p:cNvPr id="0" name=""/>
                      <p:cNvPicPr/>
                      <p:nvPr/>
                    </p:nvPicPr>
                    <p:blipFill>
                      <a:blip r:embed="rId8"/>
                      <a:stretch>
                        <a:fillRect/>
                      </a:stretch>
                    </p:blipFill>
                    <p:spPr>
                      <a:xfrm>
                        <a:off x="6147516" y="3703435"/>
                        <a:ext cx="5729287" cy="1076325"/>
                      </a:xfrm>
                      <a:prstGeom prst="rect">
                        <a:avLst/>
                      </a:prstGeom>
                    </p:spPr>
                  </p:pic>
                </p:oleObj>
              </mc:Fallback>
            </mc:AlternateContent>
          </a:graphicData>
        </a:graphic>
      </p:graphicFrame>
      <p:sp>
        <p:nvSpPr>
          <p:cNvPr id="10" name="矩形 9"/>
          <p:cNvSpPr/>
          <p:nvPr/>
        </p:nvSpPr>
        <p:spPr>
          <a:xfrm>
            <a:off x="383424" y="4653930"/>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93543" y="811798"/>
            <a:ext cx="5434501" cy="656846"/>
          </a:xfrm>
          <a:prstGeom prst="rect">
            <a:avLst/>
          </a:prstGeom>
        </p:spPr>
        <p:txBody>
          <a:bodyPr wrap="none">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设溶解</a:t>
            </a:r>
            <a:r>
              <a:rPr lang="en-US" altLang="zh-CN" sz="2800" kern="100" dirty="0">
                <a:solidFill>
                  <a:prstClr val="black"/>
                </a:solidFill>
                <a:latin typeface="Times New Roman"/>
                <a:ea typeface="华文细黑"/>
              </a:rPr>
              <a:t>Cu</a:t>
            </a:r>
            <a:r>
              <a:rPr lang="zh-CN" altLang="zh-CN" sz="2800" kern="100" dirty="0">
                <a:solidFill>
                  <a:prstClr val="black"/>
                </a:solidFill>
                <a:latin typeface="Times New Roman"/>
                <a:ea typeface="华文细黑"/>
                <a:cs typeface="Times New Roman"/>
              </a:rPr>
              <a:t>的物质的量为</a:t>
            </a:r>
            <a:r>
              <a:rPr lang="en-US" altLang="zh-CN" sz="2800" i="1"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93898033"/>
              </p:ext>
            </p:extLst>
          </p:nvPr>
        </p:nvGraphicFramePr>
        <p:xfrm>
          <a:off x="5796489" y="707623"/>
          <a:ext cx="5464175" cy="1076325"/>
        </p:xfrm>
        <a:graphic>
          <a:graphicData uri="http://schemas.openxmlformats.org/presentationml/2006/ole">
            <mc:AlternateContent xmlns:mc="http://schemas.openxmlformats.org/markup-compatibility/2006">
              <mc:Choice xmlns:v="urn:schemas-microsoft-com:vml" Requires="v">
                <p:oleObj spid="_x0000_s32443" name="文档" r:id="rId23" imgW="5535559" imgH="1089691" progId="Word.Document.12">
                  <p:embed/>
                </p:oleObj>
              </mc:Choice>
              <mc:Fallback>
                <p:oleObj name="文档" r:id="rId23" imgW="5535559" imgH="1089691" progId="Word.Document.12">
                  <p:embed/>
                  <p:pic>
                    <p:nvPicPr>
                      <p:cNvPr id="0" name="对象 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96489" y="707623"/>
                        <a:ext cx="54641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7626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75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750"/>
                                        <p:tgtEl>
                                          <p:spTgt spid="37"/>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75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linds(horizontal)">
                                      <p:cBhvr>
                                        <p:cTn id="28" dur="750"/>
                                        <p:tgtEl>
                                          <p:spTgt spid="38"/>
                                        </p:tgtEl>
                                      </p:cBhvr>
                                    </p:animEffect>
                                  </p:childTnLst>
                                </p:cTn>
                              </p:par>
                            </p:childTnLst>
                          </p:cTn>
                        </p:par>
                        <p:par>
                          <p:cTn id="29" fill="hold">
                            <p:stCondLst>
                              <p:cond delay="3000"/>
                            </p:stCondLst>
                            <p:childTnLst>
                              <p:par>
                                <p:cTn id="30" presetID="3" presetClass="entr" presetSubtype="1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474" y="740923"/>
            <a:ext cx="11502034" cy="3649693"/>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正向配平</a:t>
            </a:r>
            <a:r>
              <a:rPr lang="zh-CN" altLang="zh-CN" sz="2800" b="1" kern="100" dirty="0" smtClean="0">
                <a:solidFill>
                  <a:srgbClr val="0000FF"/>
                </a:solidFill>
                <a:latin typeface="Times New Roman"/>
                <a:cs typeface="Times New Roman"/>
              </a:rPr>
              <a:t>类</a:t>
            </a:r>
            <a:endParaRPr lang="en-US" altLang="zh-CN" sz="2800" b="1" kern="100" dirty="0">
              <a:solidFill>
                <a:srgbClr val="0000FF"/>
              </a:solidFill>
              <a:latin typeface="Times New Roman"/>
              <a:cs typeface="Times New Roman"/>
            </a:endParaRPr>
          </a:p>
          <a:p>
            <a:pPr algn="just">
              <a:lnSpc>
                <a:spcPts val="5500"/>
              </a:lnSpc>
              <a:spcAft>
                <a:spcPts val="0"/>
              </a:spcAft>
            </a:pPr>
            <a:r>
              <a:rPr lang="en-US" altLang="zh-CN" sz="2800" kern="100" dirty="0">
                <a:latin typeface="Times New Roman"/>
                <a:ea typeface="华文细黑"/>
                <a:cs typeface="Courier New"/>
              </a:rPr>
              <a:t>1.(1</a:t>
            </a:r>
            <a:r>
              <a:rPr lang="en-US" altLang="zh-CN" sz="2800" kern="100" dirty="0" smtClean="0">
                <a:latin typeface="Times New Roman"/>
                <a:ea typeface="华文细黑"/>
                <a:cs typeface="Courier New"/>
              </a:rPr>
              <a:t>)___</a:t>
            </a:r>
            <a:r>
              <a:rPr lang="en-US" altLang="zh-CN" sz="2800" kern="100" dirty="0" err="1" smtClean="0">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__MnO</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)___Cu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___HNO</a:t>
            </a:r>
            <a:r>
              <a:rPr lang="en-US" altLang="zh-CN" sz="2800" kern="100" baseline="-250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smtClean="0">
                <a:latin typeface="Times New Roman"/>
                <a:ea typeface="华文细黑"/>
                <a:cs typeface="Courier New"/>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=___Cu(NO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)___KI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=___Mn</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__Cl</a:t>
            </a:r>
            <a:r>
              <a:rPr lang="en-US" altLang="zh-CN" sz="2800" kern="100" baseline="-25000" dirty="0" smtClean="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84843366"/>
              </p:ext>
            </p:extLst>
          </p:nvPr>
        </p:nvGraphicFramePr>
        <p:xfrm>
          <a:off x="4113707" y="1461003"/>
          <a:ext cx="1200150" cy="1066800"/>
        </p:xfrm>
        <a:graphic>
          <a:graphicData uri="http://schemas.openxmlformats.org/presentationml/2006/ole">
            <mc:AlternateContent xmlns:mc="http://schemas.openxmlformats.org/markup-compatibility/2006">
              <mc:Choice xmlns:v="urn:schemas-microsoft-com:vml" Requires="v">
                <p:oleObj spid="_x0000_s1482" name="文档" r:id="rId3" imgW="1200330" imgH="1066358" progId="Word.Document.12">
                  <p:embed/>
                </p:oleObj>
              </mc:Choice>
              <mc:Fallback>
                <p:oleObj name="文档" r:id="rId3" imgW="1200330" imgH="1066358" progId="Word.Document.12">
                  <p:embed/>
                  <p:pic>
                    <p:nvPicPr>
                      <p:cNvPr id="0" name=""/>
                      <p:cNvPicPr/>
                      <p:nvPr/>
                    </p:nvPicPr>
                    <p:blipFill>
                      <a:blip r:embed="rId4"/>
                      <a:stretch>
                        <a:fillRect/>
                      </a:stretch>
                    </p:blipFill>
                    <p:spPr>
                      <a:xfrm>
                        <a:off x="4113707" y="1461003"/>
                        <a:ext cx="1200150" cy="10668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28331302"/>
              </p:ext>
            </p:extLst>
          </p:nvPr>
        </p:nvGraphicFramePr>
        <p:xfrm>
          <a:off x="1126654" y="3723731"/>
          <a:ext cx="1198562" cy="679450"/>
        </p:xfrm>
        <a:graphic>
          <a:graphicData uri="http://schemas.openxmlformats.org/presentationml/2006/ole">
            <mc:AlternateContent xmlns:mc="http://schemas.openxmlformats.org/markup-compatibility/2006">
              <mc:Choice xmlns:v="urn:schemas-microsoft-com:vml" Requires="v">
                <p:oleObj spid="_x0000_s1483" name="文档" r:id="rId5" imgW="1200330" imgH="680424" progId="Word.Document.12">
                  <p:embed/>
                </p:oleObj>
              </mc:Choice>
              <mc:Fallback>
                <p:oleObj name="文档" r:id="rId5" imgW="1200330" imgH="680424" progId="Word.Document.12">
                  <p:embed/>
                  <p:pic>
                    <p:nvPicPr>
                      <p:cNvPr id="0" name=""/>
                      <p:cNvPicPr/>
                      <p:nvPr/>
                    </p:nvPicPr>
                    <p:blipFill>
                      <a:blip r:embed="rId6"/>
                      <a:stretch>
                        <a:fillRect/>
                      </a:stretch>
                    </p:blipFill>
                    <p:spPr>
                      <a:xfrm>
                        <a:off x="1126654" y="3723731"/>
                        <a:ext cx="1198562" cy="679450"/>
                      </a:xfrm>
                      <a:prstGeom prst="rect">
                        <a:avLst/>
                      </a:prstGeom>
                    </p:spPr>
                  </p:pic>
                </p:oleObj>
              </mc:Fallback>
            </mc:AlternateContent>
          </a:graphicData>
        </a:graphic>
      </p:graphicFrame>
      <p:sp>
        <p:nvSpPr>
          <p:cNvPr id="3" name="矩形 2"/>
          <p:cNvSpPr/>
          <p:nvPr/>
        </p:nvSpPr>
        <p:spPr>
          <a:xfrm>
            <a:off x="873347" y="1636655"/>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4" name="矩形 3"/>
          <p:cNvSpPr/>
          <p:nvPr/>
        </p:nvSpPr>
        <p:spPr>
          <a:xfrm>
            <a:off x="281756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5" name="矩形 4"/>
          <p:cNvSpPr/>
          <p:nvPr/>
        </p:nvSpPr>
        <p:spPr>
          <a:xfrm>
            <a:off x="5481859" y="16547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8" name="矩形 7"/>
          <p:cNvSpPr/>
          <p:nvPr/>
        </p:nvSpPr>
        <p:spPr>
          <a:xfrm>
            <a:off x="713804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9" name="矩形 8"/>
          <p:cNvSpPr/>
          <p:nvPr/>
        </p:nvSpPr>
        <p:spPr>
          <a:xfrm>
            <a:off x="8934081" y="1642351"/>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0" name="矩形 9"/>
          <p:cNvSpPr/>
          <p:nvPr/>
        </p:nvSpPr>
        <p:spPr>
          <a:xfrm>
            <a:off x="58531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3" name="矩形 12"/>
          <p:cNvSpPr/>
          <p:nvPr/>
        </p:nvSpPr>
        <p:spPr>
          <a:xfrm>
            <a:off x="1881459"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14" name="矩形 13"/>
          <p:cNvSpPr/>
          <p:nvPr/>
        </p:nvSpPr>
        <p:spPr>
          <a:xfrm>
            <a:off x="446958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5" name="矩形 14"/>
          <p:cNvSpPr/>
          <p:nvPr/>
        </p:nvSpPr>
        <p:spPr>
          <a:xfrm>
            <a:off x="6743278" y="234256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6" name="矩形 15"/>
          <p:cNvSpPr/>
          <p:nvPr/>
        </p:nvSpPr>
        <p:spPr>
          <a:xfrm>
            <a:off x="8506195"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22" name="矩形 21"/>
          <p:cNvSpPr/>
          <p:nvPr/>
        </p:nvSpPr>
        <p:spPr>
          <a:xfrm>
            <a:off x="585315"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73744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4" name="矩形 23"/>
          <p:cNvSpPr/>
          <p:nvPr/>
        </p:nvSpPr>
        <p:spPr>
          <a:xfrm>
            <a:off x="3321619"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5" name="矩形 24"/>
          <p:cNvSpPr/>
          <p:nvPr/>
        </p:nvSpPr>
        <p:spPr>
          <a:xfrm>
            <a:off x="5371751"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8" name="矩形 27"/>
          <p:cNvSpPr/>
          <p:nvPr/>
        </p:nvSpPr>
        <p:spPr>
          <a:xfrm>
            <a:off x="639256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9" name="矩形 28"/>
          <p:cNvSpPr/>
          <p:nvPr/>
        </p:nvSpPr>
        <p:spPr>
          <a:xfrm>
            <a:off x="8141993"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30" name="矩形 29"/>
          <p:cNvSpPr/>
          <p:nvPr/>
        </p:nvSpPr>
        <p:spPr>
          <a:xfrm>
            <a:off x="585315" y="37347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1" name="矩形 30"/>
          <p:cNvSpPr/>
          <p:nvPr/>
        </p:nvSpPr>
        <p:spPr>
          <a:xfrm>
            <a:off x="2383115" y="3750538"/>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16</a:t>
            </a:r>
            <a:endParaRPr lang="zh-CN" altLang="en-US" sz="2800" b="1" kern="100" dirty="0">
              <a:solidFill>
                <a:srgbClr val="FF0000"/>
              </a:solidFill>
              <a:latin typeface="Times New Roman"/>
              <a:ea typeface="华文细黑"/>
            </a:endParaRPr>
          </a:p>
        </p:txBody>
      </p:sp>
      <p:sp>
        <p:nvSpPr>
          <p:cNvPr id="32" name="矩形 31"/>
          <p:cNvSpPr/>
          <p:nvPr/>
        </p:nvSpPr>
        <p:spPr>
          <a:xfrm>
            <a:off x="3751267" y="3717826"/>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10</a:t>
            </a:r>
            <a:endParaRPr lang="zh-CN" altLang="en-US" sz="2800" b="1" kern="100" dirty="0">
              <a:solidFill>
                <a:srgbClr val="FF0000"/>
              </a:solidFill>
              <a:latin typeface="Times New Roman"/>
              <a:ea typeface="华文细黑"/>
            </a:endParaRPr>
          </a:p>
        </p:txBody>
      </p:sp>
      <p:sp>
        <p:nvSpPr>
          <p:cNvPr id="33" name="矩形 32"/>
          <p:cNvSpPr/>
          <p:nvPr/>
        </p:nvSpPr>
        <p:spPr>
          <a:xfrm>
            <a:off x="5531996" y="373814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4" name="矩形 33"/>
          <p:cNvSpPr/>
          <p:nvPr/>
        </p:nvSpPr>
        <p:spPr>
          <a:xfrm>
            <a:off x="7209234" y="374320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35" name="矩形 34"/>
          <p:cNvSpPr/>
          <p:nvPr/>
        </p:nvSpPr>
        <p:spPr>
          <a:xfrm>
            <a:off x="8717240" y="37359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Rectangle 21">
            <a:hlinkClick r:id="rId7"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9" name="Rectangle 21">
            <a:hlinkClick r:id="rId8"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0" name="Rectangle 21">
            <a:hlinkClick r:id="rId9"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1" name="Rectangle 21">
            <a:hlinkClick r:id="rId10"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7" name="矩形 36"/>
          <p:cNvSpPr/>
          <p:nvPr/>
        </p:nvSpPr>
        <p:spPr>
          <a:xfrm>
            <a:off x="432520" y="4365898"/>
            <a:ext cx="8787983" cy="2246769"/>
          </a:xfrm>
          <a:prstGeom prst="rect">
            <a:avLst/>
          </a:prstGeom>
        </p:spPr>
        <p:txBody>
          <a:bodyPr wrap="none">
            <a:spAutoFit/>
          </a:bodyPr>
          <a:lstStyle/>
          <a:p>
            <a:pPr>
              <a:lnSpc>
                <a:spcPct val="125000"/>
              </a:lnSpc>
            </a:pPr>
            <a:r>
              <a:rPr lang="zh-CN" altLang="en-US" sz="2800" b="1" kern="100" dirty="0" smtClean="0">
                <a:solidFill>
                  <a:srgbClr val="FF0000"/>
                </a:solidFill>
                <a:latin typeface="Times New Roman"/>
                <a:ea typeface="华文细黑"/>
              </a:rPr>
              <a:t>建议：先写离子方程式，再配化学方程式</a:t>
            </a:r>
            <a:endParaRPr lang="en-US" altLang="zh-CN" sz="2800" b="1" kern="100" dirty="0" smtClean="0">
              <a:solidFill>
                <a:srgbClr val="FF0000"/>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① </a:t>
            </a:r>
            <a:r>
              <a:rPr lang="zh-CN" altLang="en-US" sz="2800" b="1" kern="100" dirty="0">
                <a:solidFill>
                  <a:srgbClr val="0000FF"/>
                </a:solidFill>
                <a:latin typeface="Times New Roman"/>
                <a:ea typeface="华文细黑"/>
              </a:rPr>
              <a:t>先</a:t>
            </a:r>
            <a:r>
              <a:rPr lang="zh-CN" altLang="en-US" sz="2800" b="1" kern="100" dirty="0" smtClean="0">
                <a:solidFill>
                  <a:srgbClr val="0000FF"/>
                </a:solidFill>
                <a:latin typeface="Times New Roman"/>
                <a:ea typeface="华文细黑"/>
              </a:rPr>
              <a:t>用电子转移守恒，定四物系数；</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② </a:t>
            </a:r>
            <a:r>
              <a:rPr lang="zh-CN" altLang="en-US" sz="2800" b="1" kern="100" dirty="0" smtClean="0">
                <a:solidFill>
                  <a:srgbClr val="0000FF"/>
                </a:solidFill>
                <a:latin typeface="Times New Roman"/>
                <a:ea typeface="华文细黑"/>
              </a:rPr>
              <a:t>观察电荷守恒；</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③ </a:t>
            </a:r>
            <a:r>
              <a:rPr lang="zh-CN" altLang="en-US" sz="2800" b="1" kern="100" dirty="0" smtClean="0">
                <a:solidFill>
                  <a:srgbClr val="0000FF"/>
                </a:solidFill>
                <a:latin typeface="Times New Roman"/>
                <a:ea typeface="华文细黑"/>
              </a:rPr>
              <a:t>看溶液环境，酸性：补</a:t>
            </a:r>
            <a:r>
              <a:rPr lang="en-US" altLang="zh-CN" sz="2800" b="1" kern="100" dirty="0" smtClean="0">
                <a:solidFill>
                  <a:srgbClr val="0000FF"/>
                </a:solidFill>
                <a:latin typeface="Times New Roman"/>
                <a:ea typeface="华文细黑"/>
              </a:rPr>
              <a:t>H</a:t>
            </a:r>
            <a:r>
              <a:rPr lang="en-US" altLang="zh-CN" sz="2800" b="1" kern="100" baseline="30000" dirty="0" smtClean="0">
                <a:solidFill>
                  <a:srgbClr val="0000FF"/>
                </a:solidFill>
                <a:latin typeface="Times New Roman"/>
                <a:ea typeface="华文细黑"/>
              </a:rPr>
              <a:t>+</a:t>
            </a:r>
            <a:r>
              <a:rPr lang="zh-CN" altLang="en-US" sz="2800" b="1" kern="100" dirty="0" smtClean="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r>
              <a:rPr lang="zh-CN" altLang="en-US" sz="2800" b="1" kern="100" dirty="0" smtClean="0">
                <a:solidFill>
                  <a:srgbClr val="0000FF"/>
                </a:solidFill>
                <a:latin typeface="Times New Roman"/>
                <a:ea typeface="华文细黑"/>
              </a:rPr>
              <a:t>；碱性：</a:t>
            </a:r>
            <a:r>
              <a:rPr lang="en-US" altLang="zh-CN" sz="2800" b="1" kern="100" dirty="0" smtClean="0">
                <a:solidFill>
                  <a:srgbClr val="0000FF"/>
                </a:solidFill>
                <a:latin typeface="Times New Roman"/>
                <a:ea typeface="华文细黑"/>
              </a:rPr>
              <a:t>OH</a:t>
            </a:r>
            <a:r>
              <a:rPr lang="en-US" altLang="zh-CN" sz="2800" b="1" kern="100" baseline="30000" dirty="0" smtClean="0">
                <a:solidFill>
                  <a:srgbClr val="0000FF"/>
                </a:solidFill>
                <a:latin typeface="Times New Roman"/>
                <a:ea typeface="华文细黑"/>
              </a:rPr>
              <a:t>-</a:t>
            </a:r>
            <a:r>
              <a:rPr lang="zh-CN" altLang="en-US" sz="2800" b="1" kern="100" dirty="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p>
        </p:txBody>
      </p:sp>
      <p:sp>
        <p:nvSpPr>
          <p:cNvPr id="11" name="TextBox 10"/>
          <p:cNvSpPr txBox="1"/>
          <p:nvPr/>
        </p:nvSpPr>
        <p:spPr>
          <a:xfrm>
            <a:off x="8886626" y="981522"/>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0493010" y="1629594"/>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500394" y="22966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3:2</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513094" y="297234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531110" y="371782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1000"/>
                                        <p:tgtEl>
                                          <p:spTgt spid="37">
                                            <p:txEl>
                                              <p:pRg st="0" end="0"/>
                                            </p:txEl>
                                          </p:spTgt>
                                        </p:tgtEl>
                                      </p:cBhvr>
                                    </p:animEffect>
                                    <p:anim calcmode="lin" valueType="num">
                                      <p:cBhvr>
                                        <p:cTn id="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7">
                                            <p:txEl>
                                              <p:pRg st="3" end="3"/>
                                            </p:txEl>
                                          </p:spTgt>
                                        </p:tgtEl>
                                        <p:attrNameLst>
                                          <p:attrName>style.visibility</p:attrName>
                                        </p:attrNameLst>
                                      </p:cBhvr>
                                      <p:to>
                                        <p:strVal val="visible"/>
                                      </p:to>
                                    </p:set>
                                    <p:animEffect transition="in" filter="fade">
                                      <p:cBhvr>
                                        <p:cTn id="28" dur="1000"/>
                                        <p:tgtEl>
                                          <p:spTgt spid="37">
                                            <p:txEl>
                                              <p:pRg st="3" end="3"/>
                                            </p:txEl>
                                          </p:spTgt>
                                        </p:tgtEl>
                                      </p:cBhvr>
                                    </p:animEffect>
                                    <p:anim calcmode="lin" valueType="num">
                                      <p:cBhvr>
                                        <p:cTn id="29" dur="1000" fill="hold"/>
                                        <p:tgtEl>
                                          <p:spTgt spid="3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linds(horizontal)">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linds(horizontal)">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blinds(horizontal)">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linds(horizontal)">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blinds(horizontal)">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blinds(horizontal)">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blinds(horizontal)">
                                      <p:cBhvr>
                                        <p:cTn id="80" dur="500"/>
                                        <p:tgtEl>
                                          <p:spTgt spid="14"/>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blinds(horizontal)">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blinds(horizontal)">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wipe(down)">
                                      <p:cBhvr>
                                        <p:cTn id="95" dur="50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blinds(horizontal)">
                                      <p:cBhvr>
                                        <p:cTn id="100" dur="500"/>
                                        <p:tgtEl>
                                          <p:spTgt spid="22"/>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blinds(horizontal)">
                                      <p:cBhvr>
                                        <p:cTn id="105" dur="5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blinds(horizontal)">
                                      <p:cBhvr>
                                        <p:cTn id="110" dur="500"/>
                                        <p:tgtEl>
                                          <p:spTgt spid="24"/>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blinds(horizontal)">
                                      <p:cBhvr>
                                        <p:cTn id="115" dur="500"/>
                                        <p:tgtEl>
                                          <p:spTgt spid="25"/>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blinds(horizontal)">
                                      <p:cBhvr>
                                        <p:cTn id="120" dur="500"/>
                                        <p:tgtEl>
                                          <p:spTgt spid="28"/>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blinds(horizontal)">
                                      <p:cBhvr>
                                        <p:cTn id="125" dur="5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wipe(down)">
                                      <p:cBhvr>
                                        <p:cTn id="130" dur="500"/>
                                        <p:tgtEl>
                                          <p:spTgt spid="43"/>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blinds(horizontal)">
                                      <p:cBhvr>
                                        <p:cTn id="135" dur="500"/>
                                        <p:tgtEl>
                                          <p:spTgt spid="30"/>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grpId="0"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blinds(horizontal)">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blinds(horizontal)">
                                      <p:cBhvr>
                                        <p:cTn id="145" dur="500"/>
                                        <p:tgtEl>
                                          <p:spTgt spid="32"/>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blinds(horizontal)">
                                      <p:cBhvr>
                                        <p:cTn id="150" dur="500"/>
                                        <p:tgtEl>
                                          <p:spTgt spid="33"/>
                                        </p:tgtEl>
                                      </p:cBhvr>
                                    </p:animEffec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blinds(horizontal)">
                                      <p:cBhvr>
                                        <p:cTn id="155" dur="500"/>
                                        <p:tgtEl>
                                          <p:spTgt spid="34"/>
                                        </p:tgtEl>
                                      </p:cBhvr>
                                    </p:animEffect>
                                  </p:childTnLst>
                                </p:cTn>
                              </p:par>
                            </p:childTnLst>
                          </p:cTn>
                        </p:par>
                      </p:childTnLst>
                    </p:cTn>
                  </p:par>
                  <p:par>
                    <p:cTn id="156" fill="hold">
                      <p:stCondLst>
                        <p:cond delay="indefinite"/>
                      </p:stCondLst>
                      <p:childTnLst>
                        <p:par>
                          <p:cTn id="157" fill="hold">
                            <p:stCondLst>
                              <p:cond delay="0"/>
                            </p:stCondLst>
                            <p:childTnLst>
                              <p:par>
                                <p:cTn id="158" presetID="3" presetClass="entr" presetSubtype="10" fill="hold" grpId="0" nodeType="clickEffect">
                                  <p:stCondLst>
                                    <p:cond delay="0"/>
                                  </p:stCondLst>
                                  <p:childTnLst>
                                    <p:set>
                                      <p:cBhvr>
                                        <p:cTn id="159" dur="1" fill="hold">
                                          <p:stCondLst>
                                            <p:cond delay="0"/>
                                          </p:stCondLst>
                                        </p:cTn>
                                        <p:tgtEl>
                                          <p:spTgt spid="35"/>
                                        </p:tgtEl>
                                        <p:attrNameLst>
                                          <p:attrName>style.visibility</p:attrName>
                                        </p:attrNameLst>
                                      </p:cBhvr>
                                      <p:to>
                                        <p:strVal val="visible"/>
                                      </p:to>
                                    </p:set>
                                    <p:animEffect transition="in" filter="blinds(horizontal)">
                                      <p:cBhvr>
                                        <p:cTn id="160" dur="500"/>
                                        <p:tgtEl>
                                          <p:spTgt spid="3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wipe(down)">
                                      <p:cBhvr>
                                        <p:cTn id="1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0" grpId="0"/>
      <p:bldP spid="13" grpId="0"/>
      <p:bldP spid="14" grpId="0"/>
      <p:bldP spid="15" grpId="0"/>
      <p:bldP spid="16" grpId="0"/>
      <p:bldP spid="22" grpId="0"/>
      <p:bldP spid="23" grpId="0"/>
      <p:bldP spid="24" grpId="0"/>
      <p:bldP spid="25" grpId="0"/>
      <p:bldP spid="28" grpId="0"/>
      <p:bldP spid="29" grpId="0"/>
      <p:bldP spid="30" grpId="0"/>
      <p:bldP spid="31" grpId="0"/>
      <p:bldP spid="32" grpId="0"/>
      <p:bldP spid="33" grpId="0"/>
      <p:bldP spid="34" grpId="0"/>
      <p:bldP spid="35" grpId="0"/>
      <p:bldP spid="11" grpId="0"/>
      <p:bldP spid="12" grpId="0"/>
      <p:bldP spid="42" grpId="0"/>
      <p:bldP spid="43" grpId="0"/>
      <p:bldP spid="4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7513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已知离子反应：</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3SCN</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具有反应迅速、现象明显等特点，是检验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常用的方法之一。某化学兴趣小组为探究</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的性质，做了以下实验：</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a:t>
            </a:r>
            <a:r>
              <a:rPr lang="en-US" altLang="zh-CN" sz="2800" kern="100" dirty="0">
                <a:latin typeface="Times New Roman"/>
                <a:ea typeface="华文细黑"/>
                <a:cs typeface="Courier New"/>
              </a:rPr>
              <a:t>10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溶液，滴加</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滴浓</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溶液，振荡后溶液立即变成血红色；</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取少量血红色溶液，滴加少许浓硝酸，静置，溶液血红色褪去，同时产生大量的红棕色气体混合物</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24040"/>
            <a:ext cx="11524006" cy="5909310"/>
          </a:xfrm>
          <a:prstGeom prst="rect">
            <a:avLst/>
          </a:prstGeom>
        </p:spPr>
        <p:txBody>
          <a:bodyPr>
            <a:spAutoFit/>
          </a:bodyPr>
          <a:lstStyle/>
          <a:p>
            <a:pPr lvl="0" algn="just">
              <a:lnSpc>
                <a:spcPct val="150000"/>
              </a:lnSpc>
            </a:pP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将该气体混合物</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通入过量的</a:t>
            </a:r>
            <a:r>
              <a:rPr lang="en-US" altLang="zh-CN" sz="2800" kern="100" dirty="0">
                <a:solidFill>
                  <a:prstClr val="black"/>
                </a:solidFill>
                <a:latin typeface="Times New Roman"/>
                <a:ea typeface="华文细黑"/>
                <a:cs typeface="Courier New"/>
              </a:rPr>
              <a:t>Ba(OH)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溶液中，产生白色沉淀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和剩余气体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无色无味，能使燃烧的木条熄灭，可排放到空气中，不会改变空气的成分；</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过滤，向白色沉淀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中滴加少量稀硝酸，沉淀完全溶解，同时产生能使澄清石灰水变浑浊的无色无味气体</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根据上述实验现象，回答下列问题：</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946546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158317" y="716640"/>
            <a:ext cx="11755638"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取少量红色溶液，滴加少许浓硝酸，静置，溶液血红色褪去，同时产生大量的红棕色气体混合物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中含</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，将该气体混合物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通入过量的</a:t>
            </a:r>
            <a:r>
              <a:rPr lang="en-US" altLang="zh-CN" sz="2800" kern="100" dirty="0" smtClean="0">
                <a:latin typeface="Times New Roman"/>
                <a:ea typeface="华文细黑"/>
                <a:cs typeface="Courier New"/>
              </a:rPr>
              <a:t>Ba(OH)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溶液中，产生白色沉淀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和剩余气体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无色无味，能使燃烧的木条熄灭，可排放到空气中，不会改变空气的成分，则</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，过滤，向白色沉淀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中滴加少量稀硝酸，沉淀完全溶解，同时产生能使澄清石灰水变浑浊的无色无味气体</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所以</a:t>
            </a: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BaCO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BaSO</a:t>
            </a:r>
            <a:r>
              <a:rPr lang="en-US" altLang="zh-CN" sz="2800" kern="100" baseline="-25000" dirty="0" smtClean="0">
                <a:solidFill>
                  <a:srgbClr val="E36C0A"/>
                </a:solidFill>
                <a:latin typeface="Times New Roman"/>
                <a:ea typeface="华文细黑"/>
                <a:cs typeface="Courier New"/>
              </a:rPr>
              <a:t>4</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544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31585" y="849081"/>
            <a:ext cx="11185087" cy="461664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smtClean="0">
                <a:latin typeface="Times New Roman"/>
                <a:ea typeface="华文细黑"/>
                <a:cs typeface="Courier New"/>
              </a:rPr>
              <a:t>____________</a:t>
            </a:r>
            <a:r>
              <a:rPr lang="en-US" altLang="zh-CN" sz="2800" kern="100" dirty="0">
                <a:latin typeface="Times New Roman"/>
                <a:ea typeface="华文细黑"/>
                <a:cs typeface="Courier New"/>
              </a:rPr>
              <a:t>__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该兴趣小组同学根据以上实验现象分析得出结论：</a:t>
            </a:r>
            <a:r>
              <a:rPr lang="en-US" altLang="zh-CN" sz="2800" kern="100" dirty="0">
                <a:solidFill>
                  <a:prstClr val="black"/>
                </a:solidFill>
                <a:latin typeface="Times New Roman"/>
                <a:ea typeface="华文细黑"/>
                <a:cs typeface="Courier New"/>
              </a:rPr>
              <a:t>Fe(SCN)</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具有还原性，则实验</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中反应时被氧化的元素是</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填元素符号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该兴趣小组同学根据以上实验现象分析得出结论：</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具有还原性，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价，则实验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中反应时被氧化的元素是</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83431" y="888288"/>
            <a:ext cx="2541080" cy="523220"/>
          </a:xfrm>
          <a:prstGeom prst="rect">
            <a:avLst/>
          </a:prstGeom>
        </p:spPr>
        <p:txBody>
          <a:bodyPr wrap="none">
            <a:spAutoFit/>
          </a:bodyPr>
          <a:lstStyle/>
          <a:p>
            <a:r>
              <a:rPr lang="en-US" altLang="zh-CN" sz="2800" kern="100" dirty="0">
                <a:solidFill>
                  <a:srgbClr val="E36C0A"/>
                </a:solidFill>
                <a:latin typeface="Times New Roman"/>
                <a:ea typeface="华文细黑"/>
              </a:rPr>
              <a:t>NO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N</a:t>
            </a:r>
            <a:r>
              <a:rPr lang="en-US" altLang="zh-CN" sz="2800" kern="100" baseline="-25000" dirty="0">
                <a:solidFill>
                  <a:srgbClr val="E36C0A"/>
                </a:solidFill>
                <a:latin typeface="Times New Roman"/>
                <a:ea typeface="华文细黑"/>
              </a:rPr>
              <a:t>2</a:t>
            </a:r>
            <a:endParaRPr lang="zh-CN" altLang="en-US" sz="2800" dirty="0"/>
          </a:p>
        </p:txBody>
      </p:sp>
      <p:sp>
        <p:nvSpPr>
          <p:cNvPr id="5" name="矩形 4"/>
          <p:cNvSpPr/>
          <p:nvPr/>
        </p:nvSpPr>
        <p:spPr>
          <a:xfrm>
            <a:off x="7472598" y="2731699"/>
            <a:ext cx="1003801"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S</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N</a:t>
            </a:r>
            <a:endParaRPr lang="zh-CN" altLang="zh-CN" sz="2800" kern="100" dirty="0">
              <a:effectLst/>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3118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blinds(horizontal)">
                                      <p:cBhvr>
                                        <p:cTn id="7" dur="500"/>
                                        <p:tgtEl>
                                          <p:spTgt spid="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3" end="3"/>
                                            </p:txEl>
                                          </p:spTgt>
                                        </p:tgtEl>
                                        <p:attrNameLst>
                                          <p:attrName>style.visibility</p:attrName>
                                        </p:attrNameLst>
                                      </p:cBhvr>
                                      <p:to>
                                        <p:strVal val="visible"/>
                                      </p:to>
                                    </p:set>
                                    <p:animEffect transition="in" filter="blinds(horizontal)">
                                      <p:cBhvr>
                                        <p:cTn id="17" dur="500"/>
                                        <p:tgtEl>
                                          <p:spTgt spid="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8689" y="727239"/>
            <a:ext cx="11755638" cy="1502976"/>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a:t>
            </a:r>
            <a:r>
              <a:rPr lang="en-US" altLang="zh-CN" sz="2800" kern="100" dirty="0">
                <a:latin typeface="Times New Roman"/>
                <a:ea typeface="华文细黑"/>
                <a:cs typeface="Courier New"/>
              </a:rPr>
              <a:t>_____</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___________________________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69910802"/>
              </p:ext>
            </p:extLst>
          </p:nvPr>
        </p:nvGraphicFramePr>
        <p:xfrm>
          <a:off x="306366" y="2245499"/>
          <a:ext cx="11560175" cy="2349500"/>
        </p:xfrm>
        <a:graphic>
          <a:graphicData uri="http://schemas.openxmlformats.org/presentationml/2006/ole">
            <mc:AlternateContent xmlns:mc="http://schemas.openxmlformats.org/markup-compatibility/2006">
              <mc:Choice xmlns:v="urn:schemas-microsoft-com:vml" Requires="v">
                <p:oleObj spid="_x0000_s33172" name="文档" r:id="rId3" imgW="11560366" imgH="2349844" progId="Word.Document.12">
                  <p:embed/>
                </p:oleObj>
              </mc:Choice>
              <mc:Fallback>
                <p:oleObj name="文档" r:id="rId3" imgW="11560366" imgH="2349844" progId="Word.Document.12">
                  <p:embed/>
                  <p:pic>
                    <p:nvPicPr>
                      <p:cNvPr id="0" name=""/>
                      <p:cNvPicPr/>
                      <p:nvPr/>
                    </p:nvPicPr>
                    <p:blipFill>
                      <a:blip r:embed="rId4"/>
                      <a:stretch>
                        <a:fillRect/>
                      </a:stretch>
                    </p:blipFill>
                    <p:spPr>
                      <a:xfrm>
                        <a:off x="306366" y="2245499"/>
                        <a:ext cx="11560175" cy="2349500"/>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208239153"/>
              </p:ext>
            </p:extLst>
          </p:nvPr>
        </p:nvGraphicFramePr>
        <p:xfrm>
          <a:off x="333593" y="827346"/>
          <a:ext cx="11510963" cy="1747837"/>
        </p:xfrm>
        <a:graphic>
          <a:graphicData uri="http://schemas.openxmlformats.org/presentationml/2006/ole">
            <mc:AlternateContent xmlns:mc="http://schemas.openxmlformats.org/markup-compatibility/2006">
              <mc:Choice xmlns:v="urn:schemas-microsoft-com:vml" Requires="v">
                <p:oleObj spid="_x0000_s33173" name="文档" r:id="rId5" imgW="11512148" imgH="1749585" progId="Word.Document.12">
                  <p:embed/>
                </p:oleObj>
              </mc:Choice>
              <mc:Fallback>
                <p:oleObj name="文档" r:id="rId5" imgW="11512148" imgH="1749585" progId="Word.Document.12">
                  <p:embed/>
                  <p:pic>
                    <p:nvPicPr>
                      <p:cNvPr id="0" name=""/>
                      <p:cNvPicPr/>
                      <p:nvPr/>
                    </p:nvPicPr>
                    <p:blipFill>
                      <a:blip r:embed="rId6"/>
                      <a:stretch>
                        <a:fillRect/>
                      </a:stretch>
                    </p:blipFill>
                    <p:spPr>
                      <a:xfrm>
                        <a:off x="333593" y="827346"/>
                        <a:ext cx="11510963" cy="1747837"/>
                      </a:xfrm>
                      <a:prstGeom prst="rect">
                        <a:avLst/>
                      </a:prstGeom>
                    </p:spPr>
                  </p:pic>
                </p:oleObj>
              </mc:Fallback>
            </mc:AlternateContent>
          </a:graphicData>
        </a:graphic>
      </p:graphicFrame>
      <p:sp>
        <p:nvSpPr>
          <p:cNvPr id="20"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矩形 51"/>
          <p:cNvSpPr/>
          <p:nvPr/>
        </p:nvSpPr>
        <p:spPr>
          <a:xfrm>
            <a:off x="181057" y="4147316"/>
            <a:ext cx="11409907" cy="2434256"/>
          </a:xfrm>
          <a:prstGeom prst="rect">
            <a:avLst/>
          </a:prstGeom>
        </p:spPr>
        <p:txBody>
          <a:bodyPr>
            <a:spAutoFit/>
          </a:bodyPr>
          <a:lstStyle/>
          <a:p>
            <a:pPr algn="just">
              <a:lnSpc>
                <a:spcPct val="14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该兴趣小组同学从上述实验中得到启发，若用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a:t>
            </a:r>
            <a:r>
              <a:rPr lang="zh-CN" altLang="zh-CN" sz="2800" kern="100" dirty="0" smtClean="0">
                <a:latin typeface="Times New Roman"/>
                <a:ea typeface="华文细黑"/>
                <a:cs typeface="Times New Roman"/>
              </a:rPr>
              <a:t>注意</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上述实验中可知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，能够被强氧化性的物质氧化，所以得到的启发是用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时，应注意加入氧化剂不能过量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3" name="矩形 52"/>
          <p:cNvSpPr/>
          <p:nvPr/>
        </p:nvSpPr>
        <p:spPr>
          <a:xfrm>
            <a:off x="1342629" y="4656488"/>
            <a:ext cx="3416320" cy="656077"/>
          </a:xfrm>
          <a:prstGeom prst="rect">
            <a:avLst/>
          </a:prstGeom>
        </p:spPr>
        <p:txBody>
          <a:bodyPr wrap="none">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加入氧化剂不能过量</a:t>
            </a:r>
            <a:endParaRPr lang="zh-CN" altLang="zh-CN" sz="2800" kern="100" dirty="0">
              <a:effectLst/>
              <a:latin typeface="宋体"/>
              <a:cs typeface="Courier New"/>
            </a:endParaRPr>
          </a:p>
        </p:txBody>
      </p:sp>
    </p:spTree>
    <p:extLst>
      <p:ext uri="{BB962C8B-B14F-4D97-AF65-F5344CB8AC3E}">
        <p14:creationId xmlns:p14="http://schemas.microsoft.com/office/powerpoint/2010/main" val="26892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xEl>
                                              <p:pRg st="1" end="1"/>
                                            </p:txEl>
                                          </p:spTgt>
                                        </p:tgtEl>
                                        <p:attrNameLst>
                                          <p:attrName>style.visibility</p:attrName>
                                        </p:attrNameLst>
                                      </p:cBhvr>
                                      <p:to>
                                        <p:strVal val="visible"/>
                                      </p:to>
                                    </p:set>
                                    <p:animEffect transition="in" filter="blinds(horizontal)">
                                      <p:cBhvr>
                                        <p:cTn id="17" dur="500"/>
                                        <p:tgtEl>
                                          <p:spTgt spid="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1030" y="765498"/>
            <a:ext cx="11665296"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据报道，日常生活中，将洁厕液与</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消毒液混合使用会发生中毒的事故。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(1)84</a:t>
            </a:r>
            <a:r>
              <a:rPr lang="zh-CN" altLang="zh-CN" sz="2800" kern="100" dirty="0">
                <a:latin typeface="Times New Roman"/>
                <a:ea typeface="华文细黑"/>
                <a:cs typeface="Times New Roman"/>
              </a:rPr>
              <a:t>消毒液的主要成分是次氯酸钠，写出次氯酸钠的电子式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消毒液长期露置于空气中，溶液中的主要成分将变为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宋体"/>
                <a:ea typeface="华文细黑"/>
                <a:cs typeface="Times New Roman"/>
              </a:rPr>
              <a:t>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书写</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的电子式时应将</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放在中间，</a:t>
            </a:r>
            <a:r>
              <a:rPr lang="en-US" altLang="zh-CN" sz="2800" kern="100" dirty="0" err="1">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en-US" altLang="zh-CN" sz="2800" kern="100" dirty="0">
              <a:latin typeface="ZBFH"/>
              <a:ea typeface="华文细黑"/>
              <a:cs typeface="Times New Roman"/>
            </a:endParaRPr>
          </a:p>
          <a:p>
            <a:pPr algn="just">
              <a:lnSpc>
                <a:spcPct val="150000"/>
              </a:lnSpc>
              <a:spcAft>
                <a:spcPts val="0"/>
              </a:spcAft>
            </a:pPr>
            <a:r>
              <a:rPr lang="en-US" altLang="zh-CN" sz="2800" kern="100" dirty="0" err="1" smtClean="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2HClO           2HCl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消毒液长期露置于空气中，将变为</a:t>
            </a:r>
            <a:r>
              <a:rPr lang="en-US" altLang="zh-CN" sz="2800" kern="100" dirty="0" err="1">
                <a:latin typeface="Times New Roman"/>
                <a:ea typeface="华文细黑"/>
                <a:cs typeface="Courier New"/>
              </a:rPr>
              <a:t>NaCl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9533114"/>
              </p:ext>
            </p:extLst>
          </p:nvPr>
        </p:nvGraphicFramePr>
        <p:xfrm>
          <a:off x="3812158" y="4520074"/>
          <a:ext cx="1190625" cy="852488"/>
        </p:xfrm>
        <a:graphic>
          <a:graphicData uri="http://schemas.openxmlformats.org/presentationml/2006/ole">
            <mc:AlternateContent xmlns:mc="http://schemas.openxmlformats.org/markup-compatibility/2006">
              <mc:Choice xmlns:v="urn:schemas-microsoft-com:vml" Requires="v">
                <p:oleObj spid="_x0000_s35171" name="文档" r:id="rId3" imgW="1190249" imgH="853231" progId="Word.Document.12">
                  <p:embed/>
                </p:oleObj>
              </mc:Choice>
              <mc:Fallback>
                <p:oleObj name="文档" r:id="rId3" imgW="1190249" imgH="853231" progId="Word.Document.12">
                  <p:embed/>
                  <p:pic>
                    <p:nvPicPr>
                      <p:cNvPr id="0" name=""/>
                      <p:cNvPicPr/>
                      <p:nvPr/>
                    </p:nvPicPr>
                    <p:blipFill>
                      <a:blip r:embed="rId4"/>
                      <a:stretch>
                        <a:fillRect/>
                      </a:stretch>
                    </p:blipFill>
                    <p:spPr>
                      <a:xfrm>
                        <a:off x="3812158" y="4520074"/>
                        <a:ext cx="1190625" cy="852488"/>
                      </a:xfrm>
                      <a:prstGeom prst="rect">
                        <a:avLst/>
                      </a:prstGeom>
                    </p:spPr>
                  </p:pic>
                </p:oleObj>
              </mc:Fallback>
            </mc:AlternateContent>
          </a:graphicData>
        </a:graphic>
      </p:graphicFrame>
      <p:pic>
        <p:nvPicPr>
          <p:cNvPr id="34820" name="Picture 4"/>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8150" y="2648754"/>
            <a:ext cx="2541672" cy="55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414686" y="3428063"/>
            <a:ext cx="941283" cy="523220"/>
          </a:xfrm>
          <a:prstGeom prst="rect">
            <a:avLst/>
          </a:prstGeom>
        </p:spPr>
        <p:txBody>
          <a:bodyPr wrap="none">
            <a:spAutoFit/>
          </a:bodyPr>
          <a:lstStyle/>
          <a:p>
            <a:r>
              <a:rPr lang="en-US" altLang="zh-CN" sz="2800" kern="100" dirty="0" err="1">
                <a:solidFill>
                  <a:srgbClr val="E36C0A"/>
                </a:solidFill>
                <a:latin typeface="Times New Roman"/>
                <a:ea typeface="华文细黑"/>
              </a:rPr>
              <a:t>NaCl</a:t>
            </a:r>
            <a:endParaRPr lang="zh-CN" altLang="en-US" sz="2800"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6829125"/>
              </p:ext>
            </p:extLst>
          </p:nvPr>
        </p:nvGraphicFramePr>
        <p:xfrm>
          <a:off x="11023745" y="4074101"/>
          <a:ext cx="785812" cy="752475"/>
        </p:xfrm>
        <a:graphic>
          <a:graphicData uri="http://schemas.openxmlformats.org/presentationml/2006/ole">
            <mc:AlternateContent xmlns:mc="http://schemas.openxmlformats.org/markup-compatibility/2006">
              <mc:Choice xmlns:v="urn:schemas-microsoft-com:vml" Requires="v">
                <p:oleObj spid="_x0000_s35172" name="文档" r:id="rId6" imgW="786299" imgH="751707" progId="Word.Document.12">
                  <p:embed/>
                </p:oleObj>
              </mc:Choice>
              <mc:Fallback>
                <p:oleObj name="文档" r:id="rId6" imgW="786299" imgH="751707" progId="Word.Document.12">
                  <p:embed/>
                  <p:pic>
                    <p:nvPicPr>
                      <p:cNvPr id="0" name=""/>
                      <p:cNvPicPr/>
                      <p:nvPr/>
                    </p:nvPicPr>
                    <p:blipFill>
                      <a:blip r:embed="rId7"/>
                      <a:stretch>
                        <a:fillRect/>
                      </a:stretch>
                    </p:blipFill>
                    <p:spPr>
                      <a:xfrm>
                        <a:off x="11023745" y="4074101"/>
                        <a:ext cx="785812" cy="752475"/>
                      </a:xfrm>
                      <a:prstGeom prst="rect">
                        <a:avLst/>
                      </a:prstGeom>
                    </p:spPr>
                  </p:pic>
                </p:oleObj>
              </mc:Fallback>
            </mc:AlternateContent>
          </a:graphicData>
        </a:graphic>
      </p:graphicFrame>
      <p:sp>
        <p:nvSpPr>
          <p:cNvPr id="22" name="Rectangle 21">
            <a:hlinkClick r:id="rId8"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9"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0"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1"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2"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3"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4"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5"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6"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7"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8"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9"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0"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1"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blinds(horizontal)">
                                      <p:cBhvr>
                                        <p:cTn id="10" dur="500"/>
                                        <p:tgtEl>
                                          <p:spTgt spid="4">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blinds(horizontal)">
                                      <p:cBhvr>
                                        <p:cTn id="21" dur="500"/>
                                        <p:tgtEl>
                                          <p:spTgt spid="3482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8417" y="621482"/>
            <a:ext cx="11524006" cy="5909310"/>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洁厕灵的主要成分是</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。洁厕液与</a:t>
            </a:r>
            <a:r>
              <a:rPr lang="en-US" altLang="zh-CN" sz="2800" kern="100" dirty="0" smtClean="0">
                <a:latin typeface="Times New Roman"/>
                <a:ea typeface="华文细黑"/>
                <a:cs typeface="Courier New"/>
              </a:rPr>
              <a:t>84</a:t>
            </a:r>
            <a:r>
              <a:rPr lang="zh-CN" altLang="zh-CN" sz="2800" kern="100" dirty="0" smtClean="0">
                <a:latin typeface="Times New Roman"/>
                <a:ea typeface="华文细黑"/>
                <a:cs typeface="Times New Roman"/>
              </a:rPr>
              <a:t>消毒液混合后会发生氧化还原反应，生成有毒的氯气。写出该反应的离子方程式：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________________________________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下列氧化还原反应中，与上述反应类型不同的是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A.Na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B.2FeCl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=3FeCl</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C.S</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3SO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D.KClO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5KCl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3H</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endParaRPr lang="en-US" altLang="zh-CN" sz="280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的反应中，</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既是氧化剂又是还原剂</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10029586"/>
              </p:ext>
            </p:extLst>
          </p:nvPr>
        </p:nvGraphicFramePr>
        <p:xfrm>
          <a:off x="3064166" y="4410333"/>
          <a:ext cx="1281113" cy="1025525"/>
        </p:xfrm>
        <a:graphic>
          <a:graphicData uri="http://schemas.openxmlformats.org/presentationml/2006/ole">
            <mc:AlternateContent xmlns:mc="http://schemas.openxmlformats.org/markup-compatibility/2006">
              <mc:Choice xmlns:v="urn:schemas-microsoft-com:vml" Requires="v">
                <p:oleObj spid="_x0000_s36042" name="文档" r:id="rId3" imgW="1281696" imgH="1025677" progId="Word.Document.12">
                  <p:embed/>
                </p:oleObj>
              </mc:Choice>
              <mc:Fallback>
                <p:oleObj name="文档" r:id="rId3" imgW="1281696" imgH="1025677"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4166" y="4410333"/>
                        <a:ext cx="12811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405159" y="1960310"/>
            <a:ext cx="5396349" cy="523220"/>
          </a:xfrm>
          <a:prstGeom prst="rect">
            <a:avLst/>
          </a:prstGeom>
        </p:spPr>
        <p:txBody>
          <a:bodyPr wrap="none">
            <a:spAutoFit/>
          </a:bodyPr>
          <a:lstStyle/>
          <a:p>
            <a:r>
              <a:rPr lang="en-US" altLang="zh-CN" sz="2800" kern="100" dirty="0" err="1">
                <a:solidFill>
                  <a:srgbClr val="E36C0A"/>
                </a:solidFill>
                <a:latin typeface="Times New Roman"/>
                <a:ea typeface="华文细黑"/>
              </a:rPr>
              <a:t>ClO</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rPr>
              <a:t>Cl</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6" name="矩形 5"/>
          <p:cNvSpPr/>
          <p:nvPr/>
        </p:nvSpPr>
        <p:spPr>
          <a:xfrm>
            <a:off x="8735623" y="266633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7" end="7"/>
                                            </p:txEl>
                                          </p:spTgt>
                                        </p:tgtEl>
                                        <p:attrNameLst>
                                          <p:attrName>style.visibility</p:attrName>
                                        </p:attrNameLst>
                                      </p:cBhvr>
                                      <p:to>
                                        <p:strVal val="visible"/>
                                      </p:to>
                                    </p:set>
                                    <p:animEffect transition="in" filter="blinds(horizontal)">
                                      <p:cBhvr>
                                        <p:cTn id="12" dur="500"/>
                                        <p:tgtEl>
                                          <p:spTgt spid="3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9832" y="621482"/>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若以物质单位质量得到的电子数衡量物质的消毒效率，则下列常用的消毒剂中，消毒效率最高的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A.NaClO</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B.ClO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D.Ca</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ClO</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四种消毒剂的质量均为</a:t>
            </a:r>
            <a:r>
              <a:rPr lang="en-US" altLang="zh-CN" sz="2800" kern="100" dirty="0">
                <a:latin typeface="Times New Roman"/>
                <a:ea typeface="华文细黑"/>
                <a:cs typeface="Courier New"/>
              </a:rPr>
              <a:t>1 g</a:t>
            </a:r>
            <a:r>
              <a:rPr lang="zh-CN" altLang="zh-CN" sz="2800" kern="100" dirty="0">
                <a:latin typeface="Times New Roman"/>
                <a:ea typeface="华文细黑"/>
                <a:cs typeface="Times New Roman"/>
              </a:rPr>
              <a:t>，则它们作消毒剂时得到电子的物质的量分别</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53927334"/>
              </p:ext>
            </p:extLst>
          </p:nvPr>
        </p:nvGraphicFramePr>
        <p:xfrm>
          <a:off x="2253871" y="3789834"/>
          <a:ext cx="5091113" cy="1208088"/>
        </p:xfrm>
        <a:graphic>
          <a:graphicData uri="http://schemas.openxmlformats.org/presentationml/2006/ole">
            <mc:AlternateContent xmlns:mc="http://schemas.openxmlformats.org/markup-compatibility/2006">
              <mc:Choice xmlns:v="urn:schemas-microsoft-com:vml" Requires="v">
                <p:oleObj spid="_x0000_s37291" name="文档" r:id="rId3" imgW="5091860" imgH="1208563" progId="Word.Document.12">
                  <p:embed/>
                </p:oleObj>
              </mc:Choice>
              <mc:Fallback>
                <p:oleObj name="文档" r:id="rId3" imgW="5091860" imgH="1208563" progId="Word.Document.12">
                  <p:embed/>
                  <p:pic>
                    <p:nvPicPr>
                      <p:cNvPr id="0" name=""/>
                      <p:cNvPicPr/>
                      <p:nvPr/>
                    </p:nvPicPr>
                    <p:blipFill>
                      <a:blip r:embed="rId4"/>
                      <a:stretch>
                        <a:fillRect/>
                      </a:stretch>
                    </p:blipFill>
                    <p:spPr>
                      <a:xfrm>
                        <a:off x="2253871" y="3789834"/>
                        <a:ext cx="5091113" cy="1208088"/>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598273218"/>
              </p:ext>
            </p:extLst>
          </p:nvPr>
        </p:nvGraphicFramePr>
        <p:xfrm>
          <a:off x="371849" y="4633204"/>
          <a:ext cx="5089525" cy="1198562"/>
        </p:xfrm>
        <a:graphic>
          <a:graphicData uri="http://schemas.openxmlformats.org/presentationml/2006/ole">
            <mc:AlternateContent xmlns:mc="http://schemas.openxmlformats.org/markup-compatibility/2006">
              <mc:Choice xmlns:v="urn:schemas-microsoft-com:vml" Requires="v">
                <p:oleObj spid="_x0000_s37292" name="文档" r:id="rId19" imgW="5091860" imgH="1208203" progId="Word.Document.12">
                  <p:embed/>
                </p:oleObj>
              </mc:Choice>
              <mc:Fallback>
                <p:oleObj name="文档" r:id="rId19" imgW="5091860" imgH="1208203" progId="Word.Document.12">
                  <p:embed/>
                  <p:pic>
                    <p:nvPicPr>
                      <p:cNvPr id="0" name="对象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849" y="4633204"/>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81512236"/>
              </p:ext>
            </p:extLst>
          </p:nvPr>
        </p:nvGraphicFramePr>
        <p:xfrm>
          <a:off x="5142287" y="4583529"/>
          <a:ext cx="5089525" cy="1198562"/>
        </p:xfrm>
        <a:graphic>
          <a:graphicData uri="http://schemas.openxmlformats.org/presentationml/2006/ole">
            <mc:AlternateContent xmlns:mc="http://schemas.openxmlformats.org/markup-compatibility/2006">
              <mc:Choice xmlns:v="urn:schemas-microsoft-com:vml" Requires="v">
                <p:oleObj spid="_x0000_s37293" name="文档" r:id="rId21" imgW="5091860" imgH="1208203" progId="Word.Document.12">
                  <p:embed/>
                </p:oleObj>
              </mc:Choice>
              <mc:Fallback>
                <p:oleObj name="文档" r:id="rId21" imgW="5091860" imgH="1208203" progId="Word.Document.12">
                  <p:embed/>
                  <p:pic>
                    <p:nvPicPr>
                      <p:cNvPr id="0" name="对象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42287" y="4583529"/>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07501787"/>
              </p:ext>
            </p:extLst>
          </p:nvPr>
        </p:nvGraphicFramePr>
        <p:xfrm>
          <a:off x="380759" y="5661776"/>
          <a:ext cx="5089525" cy="1198562"/>
        </p:xfrm>
        <a:graphic>
          <a:graphicData uri="http://schemas.openxmlformats.org/presentationml/2006/ole">
            <mc:AlternateContent xmlns:mc="http://schemas.openxmlformats.org/markup-compatibility/2006">
              <mc:Choice xmlns:v="urn:schemas-microsoft-com:vml" Requires="v">
                <p:oleObj spid="_x0000_s37294" name="文档" r:id="rId23" imgW="5091860" imgH="1208203" progId="Word.Document.12">
                  <p:embed/>
                </p:oleObj>
              </mc:Choice>
              <mc:Fallback>
                <p:oleObj name="文档" r:id="rId23" imgW="5091860" imgH="1208203" progId="Word.Document.12">
                  <p:embed/>
                  <p:pic>
                    <p:nvPicPr>
                      <p:cNvPr id="0" name="对象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0759" y="5661776"/>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矩形 49"/>
          <p:cNvSpPr/>
          <p:nvPr/>
        </p:nvSpPr>
        <p:spPr>
          <a:xfrm>
            <a:off x="5015086" y="5690551"/>
            <a:ext cx="4852610" cy="656846"/>
          </a:xfrm>
          <a:prstGeom prst="rect">
            <a:avLst/>
          </a:prstGeom>
        </p:spPr>
        <p:txBody>
          <a:bodyPr wrap="none">
            <a:spAutoFit/>
          </a:bodyPr>
          <a:lstStyle/>
          <a:p>
            <a:pPr algn="just">
              <a:lnSpc>
                <a:spcPct val="150000"/>
              </a:lnSpc>
              <a:spcAft>
                <a:spcPts val="0"/>
              </a:spcAft>
            </a:pPr>
            <a:r>
              <a:rPr lang="zh-CN" altLang="zh-CN" sz="2800" kern="100" dirty="0" smtClean="0">
                <a:latin typeface="Times New Roman"/>
                <a:ea typeface="华文细黑"/>
                <a:cs typeface="Times New Roman"/>
              </a:rPr>
              <a:t>所以消毒效率最高的是</a:t>
            </a:r>
            <a:r>
              <a:rPr lang="en-US" altLang="zh-CN" sz="2800" kern="100" dirty="0" smtClean="0">
                <a:latin typeface="Times New Roman"/>
                <a:ea typeface="华文细黑"/>
                <a:cs typeface="Courier New"/>
              </a:rPr>
              <a:t>ClO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sp>
        <p:nvSpPr>
          <p:cNvPr id="7" name="矩形 6"/>
          <p:cNvSpPr/>
          <p:nvPr/>
        </p:nvSpPr>
        <p:spPr>
          <a:xfrm>
            <a:off x="5110244" y="1076680"/>
            <a:ext cx="423514" cy="818429"/>
          </a:xfrm>
          <a:prstGeom prst="rect">
            <a:avLst/>
          </a:prstGeom>
        </p:spPr>
        <p:txBody>
          <a:bodyPr wrap="none">
            <a:spAutoFit/>
          </a:bodyPr>
          <a:lstStyle/>
          <a:p>
            <a:pPr lvl="0" algn="just">
              <a:lnSpc>
                <a:spcPct val="200000"/>
              </a:lnSpc>
            </a:pPr>
            <a:r>
              <a:rPr lang="en-US" altLang="zh-CN" sz="2800" b="1" kern="100" dirty="0" smtClean="0">
                <a:solidFill>
                  <a:srgbClr val="E36C0A"/>
                </a:solidFill>
                <a:latin typeface="Times New Roman"/>
                <a:ea typeface="华文细黑"/>
                <a:cs typeface="Courier New"/>
              </a:rPr>
              <a:t>B</a:t>
            </a:r>
            <a:endParaRPr lang="zh-CN" altLang="zh-CN" sz="1050" b="1" kern="100" dirty="0">
              <a:solidFill>
                <a:prstClr val="black"/>
              </a:solidFill>
              <a:latin typeface="宋体"/>
              <a:cs typeface="Courier New"/>
            </a:endParaRPr>
          </a:p>
        </p:txBody>
      </p:sp>
    </p:spTree>
    <p:extLst>
      <p:ext uri="{BB962C8B-B14F-4D97-AF65-F5344CB8AC3E}">
        <p14:creationId xmlns:p14="http://schemas.microsoft.com/office/powerpoint/2010/main" val="417987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3" end="3"/>
                                            </p:txEl>
                                          </p:spTgt>
                                        </p:tgtEl>
                                        <p:attrNameLst>
                                          <p:attrName>style.visibility</p:attrName>
                                        </p:attrNameLst>
                                      </p:cBhvr>
                                      <p:to>
                                        <p:strVal val="visible"/>
                                      </p:to>
                                    </p:set>
                                    <p:animEffect transition="in" filter="blinds(horizontal)">
                                      <p:cBhvr>
                                        <p:cTn id="7" dur="500"/>
                                        <p:tgtEl>
                                          <p:spTgt spid="3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0">
                                            <p:txEl>
                                              <p:pRg st="0" end="0"/>
                                            </p:txEl>
                                          </p:spTgt>
                                        </p:tgtEl>
                                        <p:attrNameLst>
                                          <p:attrName>style.visibility</p:attrName>
                                        </p:attrNameLst>
                                      </p:cBhvr>
                                      <p:to>
                                        <p:strVal val="visible"/>
                                      </p:to>
                                    </p:set>
                                    <p:animEffect transition="in" filter="blinds(horizontal)">
                                      <p:cBhvr>
                                        <p:cTn id="24" dur="500"/>
                                        <p:tgtEl>
                                          <p:spTgt spid="5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16600" y="837506"/>
            <a:ext cx="11639246" cy="3970318"/>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铅是一种金属元素，可用作耐酸腐蚀、蓄电池等的材料。其合金可作铅字、轴承、电缆包皮之用，还可作体育运动器材铅球等。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配平下列化学反应方程式，把系数以及相关物质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填写在空格上，并标出电子转移的方向和数目。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__PbO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__HNO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=__HMnO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a:t>
            </a:r>
            <a:r>
              <a:rPr lang="en-US" altLang="zh-CN" sz="2800" kern="100" dirty="0" err="1">
                <a:latin typeface="Times New Roman"/>
                <a:ea typeface="华文细黑"/>
                <a:cs typeface="Courier New"/>
              </a:rPr>
              <a:t>Pb</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__PbSO</a:t>
            </a:r>
            <a:r>
              <a:rPr lang="en-US" altLang="zh-CN" sz="2800" kern="100" baseline="-25000" dirty="0">
                <a:latin typeface="Times New Roman"/>
                <a:ea typeface="华文细黑"/>
                <a:cs typeface="Courier New"/>
              </a:rPr>
              <a:t>4</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a:t>
            </a:r>
            <a:endParaRPr lang="en-US" altLang="zh-CN" sz="2800" kern="100" dirty="0">
              <a:latin typeface="Times New Roman"/>
              <a:ea typeface="华文细黑"/>
              <a:cs typeface="Courier New"/>
            </a:endParaRPr>
          </a:p>
        </p:txBody>
      </p:sp>
      <p:sp>
        <p:nvSpPr>
          <p:cNvPr id="2" name="矩形 1"/>
          <p:cNvSpPr/>
          <p:nvPr/>
        </p:nvSpPr>
        <p:spPr>
          <a:xfrm>
            <a:off x="26855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5</a:t>
            </a:r>
            <a:endParaRPr lang="zh-CN" altLang="en-US" sz="2800" kern="100" dirty="0">
              <a:solidFill>
                <a:schemeClr val="accent6">
                  <a:lumMod val="75000"/>
                </a:schemeClr>
              </a:solidFill>
              <a:latin typeface="Times New Roman"/>
              <a:ea typeface="华文细黑"/>
              <a:cs typeface="Courier New"/>
            </a:endParaRPr>
          </a:p>
        </p:txBody>
      </p:sp>
      <p:sp>
        <p:nvSpPr>
          <p:cNvPr id="3" name="矩形 2"/>
          <p:cNvSpPr/>
          <p:nvPr/>
        </p:nvSpPr>
        <p:spPr>
          <a:xfrm>
            <a:off x="176456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4" name="矩形 3"/>
          <p:cNvSpPr/>
          <p:nvPr/>
        </p:nvSpPr>
        <p:spPr>
          <a:xfrm>
            <a:off x="352412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6</a:t>
            </a:r>
            <a:endParaRPr lang="zh-CN" altLang="en-US" sz="2800" kern="100" dirty="0">
              <a:solidFill>
                <a:schemeClr val="accent6">
                  <a:lumMod val="75000"/>
                </a:schemeClr>
              </a:solidFill>
              <a:latin typeface="Times New Roman"/>
              <a:ea typeface="华文细黑"/>
              <a:cs typeface="Courier New"/>
            </a:endParaRPr>
          </a:p>
        </p:txBody>
      </p:sp>
      <p:sp>
        <p:nvSpPr>
          <p:cNvPr id="5" name="矩形 4"/>
          <p:cNvSpPr/>
          <p:nvPr/>
        </p:nvSpPr>
        <p:spPr>
          <a:xfrm>
            <a:off x="5396334"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20580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3</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9263558" y="354331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9" name="矩形 8"/>
          <p:cNvSpPr/>
          <p:nvPr/>
        </p:nvSpPr>
        <p:spPr>
          <a:xfrm>
            <a:off x="231190" y="4097016"/>
            <a:ext cx="1003801" cy="523220"/>
          </a:xfrm>
          <a:prstGeom prst="rect">
            <a:avLst/>
          </a:prstGeom>
        </p:spPr>
        <p:txBody>
          <a:bodyPr wrap="none">
            <a:spAutoFit/>
          </a:bodyPr>
          <a:lstStyle/>
          <a:p>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pic>
        <p:nvPicPr>
          <p:cNvPr id="38914" name="图片 1"/>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9197" y="4962134"/>
            <a:ext cx="24304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1">
            <a:hlinkClick r:id="rId3"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7" name="Rectangle 21">
            <a:hlinkClick r:id="rId4"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8" name="Rectangle 21">
            <a:hlinkClick r:id="rId5"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9" name="Rectangle 21">
            <a:hlinkClick r:id="rId6"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0" name="Rectangle 21">
            <a:hlinkClick r:id="rId7"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1" name="Rectangle 21">
            <a:hlinkClick r:id="rId8"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2" name="Rectangle 21">
            <a:hlinkClick r:id="rId9"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3" name="Rectangle 21">
            <a:hlinkClick r:id="rId10"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9" name="Rectangle 21">
            <a:hlinkClick r:id="rId11"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0" name="Rectangle 21">
            <a:hlinkClick r:id="rId12"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2" name="Rectangle 21">
            <a:hlinkClick r:id="rId13"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3" name="Rectangle 21">
            <a:hlinkClick r:id="rId14"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4" name="Rectangle 21">
            <a:hlinkClick r:id="rId15"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5" name="Rectangle 21">
            <a:hlinkClick r:id="rId16"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6" name="矩形 5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174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38914"/>
                                        </p:tgtEl>
                                        <p:attrNameLst>
                                          <p:attrName>style.visibility</p:attrName>
                                        </p:attrNameLst>
                                      </p:cBhvr>
                                      <p:to>
                                        <p:strVal val="visible"/>
                                      </p:to>
                                    </p:set>
                                    <p:animEffect transition="in" filter="blinds(horizontal)">
                                      <p:cBhvr>
                                        <p:cTn id="28" dur="5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73366" y="693490"/>
            <a:ext cx="11296938" cy="3618939"/>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把反应后的溶液稀释到</a:t>
            </a:r>
            <a:r>
              <a:rPr lang="en-US" altLang="zh-CN" sz="2800" kern="100" dirty="0">
                <a:solidFill>
                  <a:prstClr val="black"/>
                </a:solidFill>
                <a:latin typeface="Times New Roman"/>
                <a:ea typeface="华文细黑"/>
                <a:cs typeface="Courier New"/>
              </a:rPr>
              <a:t>1 L</a:t>
            </a:r>
            <a:r>
              <a:rPr lang="zh-CN" altLang="zh-CN" sz="2800" kern="100" dirty="0">
                <a:solidFill>
                  <a:prstClr val="black"/>
                </a:solidFill>
                <a:latin typeface="Times New Roman"/>
                <a:ea typeface="华文细黑"/>
                <a:cs typeface="Times New Roman"/>
              </a:rPr>
              <a:t>，测出其中的</a:t>
            </a:r>
            <a:r>
              <a:rPr lang="en-US" altLang="zh-CN" sz="2800" kern="100" dirty="0">
                <a:solidFill>
                  <a:prstClr val="black"/>
                </a:solidFill>
                <a:latin typeface="Times New Roman"/>
                <a:ea typeface="华文细黑"/>
                <a:cs typeface="Courier New"/>
              </a:rPr>
              <a:t>Pb</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的浓度为</a:t>
            </a:r>
            <a:r>
              <a:rPr lang="en-US" altLang="zh-CN" sz="2800" kern="100" dirty="0">
                <a:solidFill>
                  <a:prstClr val="black"/>
                </a:solidFill>
                <a:latin typeface="Times New Roman"/>
                <a:ea typeface="华文细黑"/>
                <a:cs typeface="Courier New"/>
              </a:rPr>
              <a:t>0.6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，则反应中转移的电子数为</a:t>
            </a:r>
            <a:r>
              <a:rPr lang="en-US" altLang="zh-CN" sz="2800" kern="100" dirty="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个</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根据上述方程式中的化学计量数，当生成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时转移</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，所以当生成</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时，应转移电子数</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0.6</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39569114"/>
              </p:ext>
            </p:extLst>
          </p:nvPr>
        </p:nvGraphicFramePr>
        <p:xfrm>
          <a:off x="7397815" y="3488849"/>
          <a:ext cx="569913" cy="1055688"/>
        </p:xfrm>
        <a:graphic>
          <a:graphicData uri="http://schemas.openxmlformats.org/presentationml/2006/ole">
            <mc:AlternateContent xmlns:mc="http://schemas.openxmlformats.org/markup-compatibility/2006">
              <mc:Choice xmlns:v="urn:schemas-microsoft-com:vml" Requires="v">
                <p:oleObj spid="_x0000_s40132" name="文档" r:id="rId3" imgW="570283" imgH="1056278" progId="Word.Document.12">
                  <p:embed/>
                </p:oleObj>
              </mc:Choice>
              <mc:Fallback>
                <p:oleObj name="文档" r:id="rId3" imgW="570283" imgH="1056278" progId="Word.Document.12">
                  <p:embed/>
                  <p:pic>
                    <p:nvPicPr>
                      <p:cNvPr id="0" name=""/>
                      <p:cNvPicPr/>
                      <p:nvPr/>
                    </p:nvPicPr>
                    <p:blipFill>
                      <a:blip r:embed="rId4"/>
                      <a:stretch>
                        <a:fillRect/>
                      </a:stretch>
                    </p:blipFill>
                    <p:spPr>
                      <a:xfrm>
                        <a:off x="7397815" y="3488849"/>
                        <a:ext cx="569913" cy="1055688"/>
                      </a:xfrm>
                      <a:prstGeom prst="rect">
                        <a:avLst/>
                      </a:prstGeom>
                    </p:spPr>
                  </p:pic>
                </p:oleObj>
              </mc:Fallback>
            </mc:AlternateContent>
          </a:graphicData>
        </a:graphic>
      </p:graphicFrame>
      <p:sp>
        <p:nvSpPr>
          <p:cNvPr id="4" name="矩形 3"/>
          <p:cNvSpPr/>
          <p:nvPr/>
        </p:nvSpPr>
        <p:spPr>
          <a:xfrm>
            <a:off x="4541510" y="1366025"/>
            <a:ext cx="776175"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2</a:t>
            </a:r>
            <a:r>
              <a:rPr lang="en-US" altLang="zh-CN" sz="2800" i="1" kern="100" dirty="0">
                <a:solidFill>
                  <a:srgbClr val="E36C0A"/>
                </a:solidFill>
                <a:latin typeface="Times New Roman"/>
                <a:ea typeface="华文细黑"/>
                <a:cs typeface="Courier New"/>
              </a:rPr>
              <a:t>N</a:t>
            </a:r>
            <a:r>
              <a:rPr lang="en-US" altLang="zh-CN" sz="2800" kern="100" baseline="-250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21"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029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blinds(horizontal)">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8542" y="261442"/>
            <a:ext cx="11593288" cy="2572731"/>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a:solidFill>
                  <a:srgbClr val="0000FF"/>
                </a:solidFill>
                <a:latin typeface="Times New Roman"/>
                <a:cs typeface="Times New Roman"/>
              </a:rPr>
              <a:t>题组二　逆向配平类</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2.(1)____S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(2)____P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PH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宋体"/>
              <a:cs typeface="Courier New"/>
            </a:endParaRPr>
          </a:p>
        </p:txBody>
      </p:sp>
      <p:sp>
        <p:nvSpPr>
          <p:cNvPr id="2" name="矩形 1"/>
          <p:cNvSpPr/>
          <p:nvPr/>
        </p:nvSpPr>
        <p:spPr>
          <a:xfrm>
            <a:off x="1043570"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 name="矩形 2"/>
          <p:cNvSpPr/>
          <p:nvPr/>
        </p:nvSpPr>
        <p:spPr>
          <a:xfrm>
            <a:off x="229818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 name="矩形 3"/>
          <p:cNvSpPr/>
          <p:nvPr/>
        </p:nvSpPr>
        <p:spPr>
          <a:xfrm>
            <a:off x="444826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 name="矩形 4"/>
          <p:cNvSpPr/>
          <p:nvPr/>
        </p:nvSpPr>
        <p:spPr>
          <a:xfrm>
            <a:off x="6032442"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6" name="矩形 5"/>
          <p:cNvSpPr/>
          <p:nvPr/>
        </p:nvSpPr>
        <p:spPr>
          <a:xfrm>
            <a:off x="7991164"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7" name="矩形 6"/>
          <p:cNvSpPr/>
          <p:nvPr/>
        </p:nvSpPr>
        <p:spPr>
          <a:xfrm>
            <a:off x="761536" y="225177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9" name="矩形 8"/>
          <p:cNvSpPr/>
          <p:nvPr/>
        </p:nvSpPr>
        <p:spPr>
          <a:xfrm>
            <a:off x="2164330"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9</a:t>
            </a:r>
            <a:endParaRPr lang="zh-CN" altLang="en-US" sz="3200" b="1" kern="100" dirty="0">
              <a:solidFill>
                <a:srgbClr val="FF0000"/>
              </a:solidFill>
              <a:latin typeface="Times New Roman"/>
              <a:ea typeface="华文细黑"/>
            </a:endParaRPr>
          </a:p>
        </p:txBody>
      </p:sp>
      <p:sp>
        <p:nvSpPr>
          <p:cNvPr id="10" name="矩形 9"/>
          <p:cNvSpPr/>
          <p:nvPr/>
        </p:nvSpPr>
        <p:spPr>
          <a:xfrm>
            <a:off x="4035650" y="224697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1" name="矩形 10"/>
          <p:cNvSpPr/>
          <p:nvPr/>
        </p:nvSpPr>
        <p:spPr>
          <a:xfrm>
            <a:off x="5988374" y="225713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2" name="矩形 11"/>
          <p:cNvSpPr/>
          <p:nvPr/>
        </p:nvSpPr>
        <p:spPr>
          <a:xfrm>
            <a:off x="7936018"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81724" y="3662948"/>
            <a:ext cx="8443337" cy="630942"/>
          </a:xfrm>
          <a:prstGeom prst="rect">
            <a:avLst/>
          </a:prstGeom>
        </p:spPr>
        <p:txBody>
          <a:bodyPr wrap="none">
            <a:spAutoFit/>
          </a:bodyPr>
          <a:lstStyle/>
          <a:p>
            <a:pPr>
              <a:lnSpc>
                <a:spcPct val="125000"/>
              </a:lnSpc>
            </a:pPr>
            <a:r>
              <a:rPr lang="zh-CN" altLang="en-US" sz="2800" b="1" kern="100" dirty="0">
                <a:solidFill>
                  <a:srgbClr val="FF0000"/>
                </a:solidFill>
                <a:latin typeface="Times New Roman"/>
                <a:ea typeface="华文细黑"/>
              </a:rPr>
              <a:t>歧</a:t>
            </a:r>
            <a:r>
              <a:rPr lang="zh-CN" altLang="en-US" sz="2800" b="1" kern="100" dirty="0" smtClean="0">
                <a:solidFill>
                  <a:srgbClr val="FF0000"/>
                </a:solidFill>
                <a:latin typeface="Times New Roman"/>
                <a:ea typeface="华文细黑"/>
              </a:rPr>
              <a:t>化或归中反应，往往只能定一边，再确定另一边。</a:t>
            </a:r>
            <a:endParaRPr lang="en-US" altLang="zh-CN" sz="2800" b="1" kern="100" dirty="0" smtClean="0">
              <a:solidFill>
                <a:srgbClr val="FF0000"/>
              </a:solidFill>
              <a:latin typeface="Times New Roman"/>
              <a:ea typeface="华文细黑"/>
            </a:endParaRPr>
          </a:p>
        </p:txBody>
      </p:sp>
      <p:sp>
        <p:nvSpPr>
          <p:cNvPr id="13" name="矩形 12"/>
          <p:cNvSpPr/>
          <p:nvPr/>
        </p:nvSpPr>
        <p:spPr>
          <a:xfrm>
            <a:off x="76986" y="4216316"/>
            <a:ext cx="1128160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(4)____HI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___KIO</a:t>
            </a:r>
            <a:r>
              <a:rPr lang="en-US" altLang="zh-CN" sz="2800" kern="100" baseline="-25000" dirty="0" smtClean="0">
                <a:latin typeface="Times New Roman"/>
                <a:ea typeface="华文细黑"/>
                <a:cs typeface="Courier New"/>
              </a:rPr>
              <a:t>3</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20" name="矩形 19"/>
          <p:cNvSpPr/>
          <p:nvPr/>
        </p:nvSpPr>
        <p:spPr>
          <a:xfrm>
            <a:off x="809766"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26" name="矩形 25"/>
          <p:cNvSpPr/>
          <p:nvPr/>
        </p:nvSpPr>
        <p:spPr>
          <a:xfrm>
            <a:off x="2144010"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28" name="矩形 27"/>
          <p:cNvSpPr/>
          <p:nvPr/>
        </p:nvSpPr>
        <p:spPr>
          <a:xfrm>
            <a:off x="4130424" y="4362485"/>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29" name="矩形 28"/>
          <p:cNvSpPr/>
          <p:nvPr/>
        </p:nvSpPr>
        <p:spPr>
          <a:xfrm>
            <a:off x="6722712"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0" name="矩形 29"/>
          <p:cNvSpPr/>
          <p:nvPr/>
        </p:nvSpPr>
        <p:spPr>
          <a:xfrm>
            <a:off x="5426568" y="435849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31" name="矩形 30"/>
          <p:cNvSpPr/>
          <p:nvPr/>
        </p:nvSpPr>
        <p:spPr>
          <a:xfrm>
            <a:off x="79432" y="5013970"/>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(5)____NH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=____N</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32" name="矩形 31"/>
          <p:cNvSpPr/>
          <p:nvPr/>
        </p:nvSpPr>
        <p:spPr>
          <a:xfrm>
            <a:off x="761412"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4</a:t>
            </a:r>
            <a:endParaRPr lang="zh-CN" altLang="en-US" sz="3200" b="1" kern="100" dirty="0">
              <a:solidFill>
                <a:srgbClr val="FF0000"/>
              </a:solidFill>
              <a:latin typeface="Times New Roman"/>
              <a:ea typeface="华文细黑"/>
            </a:endParaRPr>
          </a:p>
        </p:txBody>
      </p:sp>
      <p:sp>
        <p:nvSpPr>
          <p:cNvPr id="33" name="矩形 32"/>
          <p:cNvSpPr/>
          <p:nvPr/>
        </p:nvSpPr>
        <p:spPr>
          <a:xfrm>
            <a:off x="2310464"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4" name="矩形 33"/>
          <p:cNvSpPr/>
          <p:nvPr/>
        </p:nvSpPr>
        <p:spPr>
          <a:xfrm>
            <a:off x="4035680" y="5154841"/>
            <a:ext cx="70884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7/2</a:t>
            </a:r>
            <a:endParaRPr lang="zh-CN" altLang="en-US" sz="3200" b="1" kern="100" dirty="0">
              <a:solidFill>
                <a:srgbClr val="FF0000"/>
              </a:solidFill>
              <a:latin typeface="Times New Roman"/>
              <a:ea typeface="华文细黑"/>
            </a:endParaRPr>
          </a:p>
        </p:txBody>
      </p:sp>
      <p:sp>
        <p:nvSpPr>
          <p:cNvPr id="36" name="矩形 35"/>
          <p:cNvSpPr/>
          <p:nvPr/>
        </p:nvSpPr>
        <p:spPr>
          <a:xfrm>
            <a:off x="5628146" y="5150852"/>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7" name="矩形 36"/>
          <p:cNvSpPr/>
          <p:nvPr/>
        </p:nvSpPr>
        <p:spPr>
          <a:xfrm>
            <a:off x="775858"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8</a:t>
            </a:r>
            <a:endParaRPr lang="zh-CN" altLang="en-US" sz="3200" b="1" kern="100" dirty="0">
              <a:solidFill>
                <a:srgbClr val="FF0000"/>
              </a:solidFill>
              <a:latin typeface="Times New Roman"/>
              <a:ea typeface="华文细黑"/>
            </a:endParaRPr>
          </a:p>
        </p:txBody>
      </p:sp>
      <p:sp>
        <p:nvSpPr>
          <p:cNvPr id="38" name="矩形 37"/>
          <p:cNvSpPr/>
          <p:nvPr/>
        </p:nvSpPr>
        <p:spPr>
          <a:xfrm>
            <a:off x="2324910"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9" name="矩形 38"/>
          <p:cNvSpPr/>
          <p:nvPr/>
        </p:nvSpPr>
        <p:spPr>
          <a:xfrm>
            <a:off x="4160234"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a:t>
            </a:r>
            <a:endParaRPr lang="zh-CN" altLang="en-US" sz="3200" b="1" kern="100" dirty="0">
              <a:solidFill>
                <a:srgbClr val="FF0000"/>
              </a:solidFill>
              <a:latin typeface="Times New Roman"/>
              <a:ea typeface="华文细黑"/>
            </a:endParaRPr>
          </a:p>
        </p:txBody>
      </p:sp>
      <p:sp>
        <p:nvSpPr>
          <p:cNvPr id="40" name="矩形 39"/>
          <p:cNvSpPr/>
          <p:nvPr/>
        </p:nvSpPr>
        <p:spPr>
          <a:xfrm>
            <a:off x="5528386" y="5145286"/>
            <a:ext cx="59503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12</a:t>
            </a:r>
            <a:endParaRPr lang="zh-CN" altLang="en-US" sz="3200" b="1" kern="100" dirty="0">
              <a:solidFill>
                <a:srgbClr val="FF0000"/>
              </a:solidFill>
              <a:latin typeface="Times New Roman"/>
              <a:ea typeface="华文细黑"/>
            </a:endParaRPr>
          </a:p>
        </p:txBody>
      </p:sp>
      <p:sp>
        <p:nvSpPr>
          <p:cNvPr id="35" name="TextBox 34"/>
          <p:cNvSpPr txBox="1"/>
          <p:nvPr/>
        </p:nvSpPr>
        <p:spPr>
          <a:xfrm>
            <a:off x="8255446" y="651198"/>
            <a:ext cx="367600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a:solidFill>
                  <a:srgbClr val="0000FF"/>
                </a:solidFill>
                <a:latin typeface="Times New Roman" panose="02020603050405020304" pitchFamily="18" charset="0"/>
                <a:cs typeface="Times New Roman" panose="02020603050405020304" pitchFamily="18" charset="0"/>
              </a:rPr>
              <a:t>X</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X</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10013478" y="141357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020862" y="22839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5:3</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045526" y="307599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034686" y="443790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1:5</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5" name="矩形 44"/>
          <p:cNvSpPr/>
          <p:nvPr/>
        </p:nvSpPr>
        <p:spPr>
          <a:xfrm>
            <a:off x="775858" y="30556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46" name="矩形 45"/>
          <p:cNvSpPr/>
          <p:nvPr/>
        </p:nvSpPr>
        <p:spPr>
          <a:xfrm>
            <a:off x="2258216"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7" name="矩形 46"/>
          <p:cNvSpPr/>
          <p:nvPr/>
        </p:nvSpPr>
        <p:spPr>
          <a:xfrm>
            <a:off x="4477764" y="30231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48" name="矩形 47"/>
          <p:cNvSpPr/>
          <p:nvPr/>
        </p:nvSpPr>
        <p:spPr>
          <a:xfrm>
            <a:off x="6277964" y="30358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49" name="矩形 48"/>
          <p:cNvSpPr/>
          <p:nvPr/>
        </p:nvSpPr>
        <p:spPr>
          <a:xfrm>
            <a:off x="8450904"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50" name="TextBox 49"/>
          <p:cNvSpPr txBox="1"/>
          <p:nvPr/>
        </p:nvSpPr>
        <p:spPr>
          <a:xfrm>
            <a:off x="10021986" y="5149478"/>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3:4</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1" name="矩形 50"/>
          <p:cNvSpPr/>
          <p:nvPr/>
        </p:nvSpPr>
        <p:spPr>
          <a:xfrm>
            <a:off x="68478" y="5806058"/>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(6)____Cu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=____Cu</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____SO</a:t>
            </a:r>
            <a:r>
              <a:rPr lang="en-US" altLang="zh-CN" sz="2800" kern="100" baseline="-25000" dirty="0" smtClean="0">
                <a:latin typeface="Times New Roman"/>
                <a:ea typeface="华文细黑"/>
                <a:cs typeface="Courier New"/>
              </a:rPr>
              <a:t>2</a:t>
            </a:r>
            <a:endParaRPr lang="zh-CN" altLang="zh-CN" sz="2800" kern="100" dirty="0">
              <a:latin typeface="宋体"/>
              <a:cs typeface="Courier New"/>
            </a:endParaRPr>
          </a:p>
        </p:txBody>
      </p:sp>
      <p:sp>
        <p:nvSpPr>
          <p:cNvPr id="52" name="TextBox 51"/>
          <p:cNvSpPr txBox="1"/>
          <p:nvPr/>
        </p:nvSpPr>
        <p:spPr>
          <a:xfrm>
            <a:off x="6635352" y="6013861"/>
            <a:ext cx="5750292" cy="492443"/>
          </a:xfrm>
          <a:prstGeom prst="rect">
            <a:avLst/>
          </a:prstGeom>
          <a:noFill/>
        </p:spPr>
        <p:txBody>
          <a:bodyPr wrap="none" rtlCol="0">
            <a:spAutoFit/>
          </a:bodyPr>
          <a:lstStyle/>
          <a:p>
            <a:r>
              <a:rPr lang="zh-CN" altLang="en-US" sz="2600" b="1" dirty="0" smtClean="0">
                <a:solidFill>
                  <a:srgbClr val="0000FF"/>
                </a:solidFill>
                <a:latin typeface="Times New Roman" panose="02020603050405020304" pitchFamily="18" charset="0"/>
                <a:cs typeface="Times New Roman" panose="02020603050405020304" pitchFamily="18" charset="0"/>
              </a:rPr>
              <a:t>生成</a:t>
            </a:r>
            <a:r>
              <a:rPr lang="en-US" altLang="zh-CN" sz="2600" b="1" dirty="0" smtClean="0">
                <a:solidFill>
                  <a:srgbClr val="0000FF"/>
                </a:solidFill>
                <a:latin typeface="Times New Roman" panose="02020603050405020304" pitchFamily="18" charset="0"/>
                <a:cs typeface="Times New Roman" panose="02020603050405020304" pitchFamily="18" charset="0"/>
              </a:rPr>
              <a:t>1mol Cu</a:t>
            </a:r>
            <a:r>
              <a:rPr lang="zh-CN" altLang="en-US" sz="2600" b="1" dirty="0" smtClean="0">
                <a:solidFill>
                  <a:srgbClr val="0000FF"/>
                </a:solidFill>
                <a:latin typeface="Times New Roman" panose="02020603050405020304" pitchFamily="18" charset="0"/>
                <a:cs typeface="Times New Roman" panose="02020603050405020304" pitchFamily="18" charset="0"/>
              </a:rPr>
              <a:t>，转移的电子数为</a:t>
            </a:r>
            <a:r>
              <a:rPr lang="en-US" altLang="zh-CN" sz="2600" b="1" u="sng" dirty="0">
                <a:solidFill>
                  <a:srgbClr val="0000FF"/>
                </a:solidFill>
                <a:latin typeface="Times New Roman" panose="02020603050405020304" pitchFamily="18" charset="0"/>
                <a:cs typeface="Times New Roman" panose="02020603050405020304" pitchFamily="18" charset="0"/>
              </a:rPr>
              <a:t> </a:t>
            </a:r>
            <a:r>
              <a:rPr lang="en-US" altLang="zh-CN" sz="2600" b="1" u="sng" dirty="0" smtClean="0">
                <a:solidFill>
                  <a:srgbClr val="0000FF"/>
                </a:solidFill>
                <a:latin typeface="Times New Roman" panose="02020603050405020304" pitchFamily="18" charset="0"/>
                <a:cs typeface="Times New Roman" panose="02020603050405020304" pitchFamily="18" charset="0"/>
              </a:rPr>
              <a:t>       </a:t>
            </a:r>
            <a:r>
              <a:rPr lang="zh-CN" altLang="en-US" sz="2600" b="1" dirty="0" smtClean="0">
                <a:solidFill>
                  <a:srgbClr val="0000FF"/>
                </a:solidFill>
                <a:latin typeface="Times New Roman" panose="02020603050405020304" pitchFamily="18" charset="0"/>
                <a:cs typeface="Times New Roman" panose="02020603050405020304" pitchFamily="18" charset="0"/>
              </a:rPr>
              <a:t>。</a:t>
            </a:r>
            <a:endParaRPr lang="zh-CN" altLang="en-US" sz="2600" b="1" dirty="0">
              <a:solidFill>
                <a:srgbClr val="0000FF"/>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8649394" y="3730526"/>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694606"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5" name="矩形 54"/>
          <p:cNvSpPr/>
          <p:nvPr/>
        </p:nvSpPr>
        <p:spPr>
          <a:xfrm>
            <a:off x="2392988"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6" name="矩形 55"/>
          <p:cNvSpPr/>
          <p:nvPr/>
        </p:nvSpPr>
        <p:spPr>
          <a:xfrm>
            <a:off x="4078982"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8" name="矩形 57"/>
          <p:cNvSpPr/>
          <p:nvPr/>
        </p:nvSpPr>
        <p:spPr>
          <a:xfrm>
            <a:off x="5561340" y="596370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grpSp>
        <p:nvGrpSpPr>
          <p:cNvPr id="16" name="组合 15"/>
          <p:cNvGrpSpPr/>
          <p:nvPr/>
        </p:nvGrpSpPr>
        <p:grpSpPr>
          <a:xfrm>
            <a:off x="49020" y="3055674"/>
            <a:ext cx="10337810" cy="537300"/>
            <a:chOff x="49020" y="3055674"/>
            <a:chExt cx="10337810" cy="537300"/>
          </a:xfrm>
        </p:grpSpPr>
        <p:sp>
          <p:nvSpPr>
            <p:cNvPr id="14" name="矩形 13"/>
            <p:cNvSpPr/>
            <p:nvPr/>
          </p:nvSpPr>
          <p:spPr>
            <a:xfrm>
              <a:off x="49020" y="3069754"/>
              <a:ext cx="10337810" cy="523220"/>
            </a:xfrm>
            <a:prstGeom prst="rect">
              <a:avLst/>
            </a:prstGeom>
          </p:spPr>
          <p:txBody>
            <a:bodyPr wrap="square">
              <a:spAutoFit/>
            </a:bodyPr>
            <a:lstStyle/>
            <a:p>
              <a:r>
                <a:rPr lang="en-US" altLang="zh-CN" sz="2800" kern="100" dirty="0" smtClean="0">
                  <a:latin typeface="Times New Roman"/>
                  <a:ea typeface="华文细黑"/>
                  <a:cs typeface="Courier New"/>
                </a:rPr>
                <a:t>(3)____Cl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NaCl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____NaClO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en-US" sz="2800" dirty="0"/>
            </a:p>
          </p:txBody>
        </p:sp>
        <p:sp>
          <p:nvSpPr>
            <p:cNvPr id="15" name="等腰三角形 14"/>
            <p:cNvSpPr/>
            <p:nvPr/>
          </p:nvSpPr>
          <p:spPr>
            <a:xfrm>
              <a:off x="3870736" y="3055674"/>
              <a:ext cx="183487" cy="18349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p:cNvSpPr/>
          <p:nvPr/>
        </p:nvSpPr>
        <p:spPr>
          <a:xfrm>
            <a:off x="11207774" y="5828313"/>
            <a:ext cx="88357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3N</a:t>
            </a:r>
            <a:r>
              <a:rPr lang="en-US" altLang="zh-CN" sz="3200" b="1" kern="100" baseline="-25000" dirty="0" smtClean="0">
                <a:solidFill>
                  <a:srgbClr val="FF0000"/>
                </a:solidFill>
                <a:latin typeface="Times New Roman"/>
                <a:ea typeface="华文细黑"/>
              </a:rPr>
              <a:t>A</a:t>
            </a:r>
            <a:endParaRPr lang="zh-CN" altLang="en-US" sz="3200" b="1" kern="100" baseline="-25000" dirty="0">
              <a:solidFill>
                <a:srgbClr val="FF0000"/>
              </a:solidFill>
              <a:latin typeface="Times New Roman"/>
              <a:ea typeface="华文细黑"/>
            </a:endParaRPr>
          </a:p>
        </p:txBody>
      </p:sp>
      <p:sp>
        <p:nvSpPr>
          <p:cNvPr id="57" name="TextBox 56"/>
          <p:cNvSpPr txBox="1"/>
          <p:nvPr/>
        </p:nvSpPr>
        <p:spPr>
          <a:xfrm>
            <a:off x="10825927" y="1400870"/>
            <a:ext cx="120898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3S~4e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0" name="TextBox 59"/>
          <p:cNvSpPr txBox="1"/>
          <p:nvPr/>
        </p:nvSpPr>
        <p:spPr>
          <a:xfrm>
            <a:off x="10703718" y="2258502"/>
            <a:ext cx="154721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r>
              <a:rPr lang="en-US" altLang="zh-CN" sz="2800" b="1" kern="100" dirty="0" smtClean="0">
                <a:solidFill>
                  <a:srgbClr val="FF0000"/>
                </a:solidFill>
                <a:latin typeface="Times New Roman"/>
                <a:ea typeface="华文细黑"/>
                <a:cs typeface="Courier New"/>
              </a:rPr>
              <a:t>P</a:t>
            </a:r>
            <a:r>
              <a:rPr lang="en-US" altLang="zh-CN" sz="2800" b="1" kern="100" baseline="-25000" dirty="0" smtClean="0">
                <a:solidFill>
                  <a:srgbClr val="FF0000"/>
                </a:solidFill>
                <a:latin typeface="Times New Roman"/>
                <a:ea typeface="华文细黑"/>
                <a:cs typeface="Courier New"/>
              </a:rPr>
              <a:t>4 </a:t>
            </a:r>
            <a:r>
              <a:rPr lang="en-US" altLang="zh-CN" sz="2800" b="1" dirty="0" smtClean="0">
                <a:solidFill>
                  <a:srgbClr val="FF0000"/>
                </a:solidFill>
                <a:latin typeface="Times New Roman" panose="02020603050405020304" pitchFamily="18" charset="0"/>
                <a:cs typeface="Times New Roman" panose="02020603050405020304" pitchFamily="18" charset="0"/>
              </a:rPr>
              <a:t>~15e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1" name="TextBox 60"/>
          <p:cNvSpPr txBox="1"/>
          <p:nvPr/>
        </p:nvSpPr>
        <p:spPr>
          <a:xfrm>
            <a:off x="10703718" y="3042082"/>
            <a:ext cx="150714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2" name="TextBox 61"/>
          <p:cNvSpPr txBox="1"/>
          <p:nvPr/>
        </p:nvSpPr>
        <p:spPr>
          <a:xfrm>
            <a:off x="10902954" y="4418742"/>
            <a:ext cx="1287532"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3" name="TextBox 62"/>
          <p:cNvSpPr txBox="1"/>
          <p:nvPr/>
        </p:nvSpPr>
        <p:spPr>
          <a:xfrm>
            <a:off x="10703718" y="5132586"/>
            <a:ext cx="158729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7</a:t>
            </a:r>
            <a:r>
              <a:rPr lang="en-US" altLang="zh-CN" sz="2800" b="1" kern="100" dirty="0" smtClean="0">
                <a:solidFill>
                  <a:srgbClr val="FF0000"/>
                </a:solidFill>
                <a:latin typeface="Times New Roman"/>
                <a:ea typeface="华文细黑"/>
                <a:cs typeface="Courier New"/>
              </a:rPr>
              <a:t>N</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~24e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4" name="矩形 63"/>
          <p:cNvSpPr/>
          <p:nvPr/>
        </p:nvSpPr>
        <p:spPr>
          <a:xfrm>
            <a:off x="1233129" y="564728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67" name="矩形 66"/>
          <p:cNvSpPr/>
          <p:nvPr/>
        </p:nvSpPr>
        <p:spPr>
          <a:xfrm>
            <a:off x="4591700" y="5658139"/>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8" name="矩形 67"/>
          <p:cNvSpPr/>
          <p:nvPr/>
        </p:nvSpPr>
        <p:spPr>
          <a:xfrm>
            <a:off x="2871921" y="5659751"/>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9" name="矩形 68"/>
          <p:cNvSpPr/>
          <p:nvPr/>
        </p:nvSpPr>
        <p:spPr>
          <a:xfrm>
            <a:off x="5850149" y="561300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+4</a:t>
            </a:r>
            <a:endParaRPr lang="zh-CN" altLang="zh-CN" b="1" kern="100" dirty="0">
              <a:solidFill>
                <a:srgbClr val="0000FF"/>
              </a:solidFill>
              <a:latin typeface="Times New Roman"/>
              <a:ea typeface="华文细黑"/>
              <a:cs typeface="Courier New"/>
            </a:endParaRPr>
          </a:p>
        </p:txBody>
      </p:sp>
      <p:sp>
        <p:nvSpPr>
          <p:cNvPr id="70" name="矩形 69"/>
          <p:cNvSpPr/>
          <p:nvPr/>
        </p:nvSpPr>
        <p:spPr>
          <a:xfrm>
            <a:off x="6309757" y="5621888"/>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78" name="组合 77"/>
          <p:cNvGrpSpPr/>
          <p:nvPr/>
        </p:nvGrpSpPr>
        <p:grpSpPr>
          <a:xfrm>
            <a:off x="1558702" y="5655806"/>
            <a:ext cx="3190187" cy="172507"/>
            <a:chOff x="1558702" y="5655806"/>
            <a:chExt cx="3190187" cy="172507"/>
          </a:xfrm>
        </p:grpSpPr>
        <p:cxnSp>
          <p:nvCxnSpPr>
            <p:cNvPr id="19" name="直接连接符 1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4748889" y="5672698"/>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2392988" y="548411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0" name="矩形 79"/>
          <p:cNvSpPr/>
          <p:nvPr/>
        </p:nvSpPr>
        <p:spPr>
          <a:xfrm>
            <a:off x="1729560" y="5662042"/>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96" name="组合 95"/>
          <p:cNvGrpSpPr/>
          <p:nvPr/>
        </p:nvGrpSpPr>
        <p:grpSpPr>
          <a:xfrm>
            <a:off x="1957745" y="6370055"/>
            <a:ext cx="4238492" cy="188805"/>
            <a:chOff x="1957745" y="6370055"/>
            <a:chExt cx="4238492" cy="188805"/>
          </a:xfrm>
        </p:grpSpPr>
        <p:cxnSp>
          <p:nvCxnSpPr>
            <p:cNvPr id="82" name="直接连接符 81"/>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3549039" y="6449415"/>
            <a:ext cx="697627" cy="461665"/>
          </a:xfrm>
          <a:prstGeom prst="rect">
            <a:avLst/>
          </a:prstGeom>
          <a:noFill/>
        </p:spPr>
        <p:txBody>
          <a:bodyPr wrap="none" rtlCol="0">
            <a:spAutoFit/>
          </a:bodyPr>
          <a:lstStyle/>
          <a:p>
            <a:r>
              <a:rPr lang="zh-CN" altLang="en-US" b="1" dirty="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3053898" y="5631128"/>
            <a:ext cx="3519810" cy="260421"/>
            <a:chOff x="1558702" y="5655806"/>
            <a:chExt cx="3190187" cy="160021"/>
          </a:xfrm>
        </p:grpSpPr>
        <p:cxnSp>
          <p:nvCxnSpPr>
            <p:cNvPr id="92" name="直接连接符 91"/>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748889" y="5660212"/>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5027445" y="5476840"/>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5" name="TextBox 84"/>
          <p:cNvSpPr txBox="1"/>
          <p:nvPr/>
        </p:nvSpPr>
        <p:spPr>
          <a:xfrm>
            <a:off x="8284261" y="-392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氧化剂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上箭头 16"/>
          <p:cNvSpPr/>
          <p:nvPr/>
        </p:nvSpPr>
        <p:spPr>
          <a:xfrm>
            <a:off x="9068742" y="433130"/>
            <a:ext cx="212526" cy="283612"/>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10847734" y="433130"/>
            <a:ext cx="216024" cy="277376"/>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86"/>
          <p:cNvSpPr txBox="1"/>
          <p:nvPr/>
        </p:nvSpPr>
        <p:spPr>
          <a:xfrm>
            <a:off x="8518078" y="1030174"/>
            <a:ext cx="1526380"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降价的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8" name="TextBox 87"/>
          <p:cNvSpPr txBox="1"/>
          <p:nvPr/>
        </p:nvSpPr>
        <p:spPr>
          <a:xfrm>
            <a:off x="10246270" y="1049338"/>
            <a:ext cx="1526380"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升</a:t>
            </a:r>
            <a:r>
              <a:rPr lang="zh-CN" altLang="en-US" sz="2800" b="1" dirty="0" smtClean="0">
                <a:solidFill>
                  <a:srgbClr val="FF0000"/>
                </a:solidFill>
                <a:latin typeface="Times New Roman" panose="02020603050405020304" pitchFamily="18" charset="0"/>
                <a:cs typeface="Times New Roman" panose="02020603050405020304" pitchFamily="18" charset="0"/>
              </a:rPr>
              <a:t>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9" name="TextBox 88"/>
          <p:cNvSpPr txBox="1"/>
          <p:nvPr/>
        </p:nvSpPr>
        <p:spPr>
          <a:xfrm>
            <a:off x="10127654" y="-519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还原剂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arn(inVertic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down)">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down)">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barn(inVertical)">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down)">
                                      <p:cBhvr>
                                        <p:cTn id="62" dur="500"/>
                                        <p:tgtEl>
                                          <p:spTgt spid="8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down)">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blinds(horizontal)">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blinds(horizontal)">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blinds(horizontal)">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linds(horizontal)">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down)">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wipe(down)">
                                      <p:cBhvr>
                                        <p:cTn id="107" dur="500"/>
                                        <p:tgtEl>
                                          <p:spTgt spid="60"/>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blinds(horizontal)">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blinds(horizontal)">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blinds(horizontal)">
                                      <p:cBhvr>
                                        <p:cTn id="122" dur="500"/>
                                        <p:tgtEl>
                                          <p:spTgt spid="4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blinds(horizontal)">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blinds(horizontal)">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wipe(down)">
                                      <p:cBhvr>
                                        <p:cTn id="137" dur="500"/>
                                        <p:tgtEl>
                                          <p:spTgt spid="4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61"/>
                                        </p:tgtEl>
                                        <p:attrNameLst>
                                          <p:attrName>style.visibility</p:attrName>
                                        </p:attrNameLst>
                                      </p:cBhvr>
                                      <p:to>
                                        <p:strVal val="visible"/>
                                      </p:to>
                                    </p:set>
                                    <p:animEffect transition="in" filter="wipe(down)">
                                      <p:cBhvr>
                                        <p:cTn id="142" dur="500"/>
                                        <p:tgtEl>
                                          <p:spTgt spid="61"/>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blinds(horizontal)">
                                      <p:cBhvr>
                                        <p:cTn id="147" dur="500"/>
                                        <p:tgtEl>
                                          <p:spTgt spid="18"/>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000"/>
                                        <p:tgtEl>
                                          <p:spTgt spid="13"/>
                                        </p:tgtEl>
                                      </p:cBhvr>
                                    </p:animEffect>
                                    <p:anim calcmode="lin" valueType="num">
                                      <p:cBhvr>
                                        <p:cTn id="153" dur="1000" fill="hold"/>
                                        <p:tgtEl>
                                          <p:spTgt spid="13"/>
                                        </p:tgtEl>
                                        <p:attrNameLst>
                                          <p:attrName>ppt_x</p:attrName>
                                        </p:attrNameLst>
                                      </p:cBhvr>
                                      <p:tavLst>
                                        <p:tav tm="0">
                                          <p:val>
                                            <p:strVal val="#ppt_x"/>
                                          </p:val>
                                        </p:tav>
                                        <p:tav tm="100000">
                                          <p:val>
                                            <p:strVal val="#ppt_x"/>
                                          </p:val>
                                        </p:tav>
                                      </p:tavLst>
                                    </p:anim>
                                    <p:anim calcmode="lin" valueType="num">
                                      <p:cBhvr>
                                        <p:cTn id="1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1000"/>
                                        <p:tgtEl>
                                          <p:spTgt spid="53"/>
                                        </p:tgtEl>
                                      </p:cBhvr>
                                    </p:animEffect>
                                    <p:anim calcmode="lin" valueType="num">
                                      <p:cBhvr>
                                        <p:cTn id="167" dur="1000" fill="hold"/>
                                        <p:tgtEl>
                                          <p:spTgt spid="53"/>
                                        </p:tgtEl>
                                        <p:attrNameLst>
                                          <p:attrName>ppt_x</p:attrName>
                                        </p:attrNameLst>
                                      </p:cBhvr>
                                      <p:tavLst>
                                        <p:tav tm="0">
                                          <p:val>
                                            <p:strVal val="#ppt_x"/>
                                          </p:val>
                                        </p:tav>
                                        <p:tav tm="100000">
                                          <p:val>
                                            <p:strVal val="#ppt_x"/>
                                          </p:val>
                                        </p:tav>
                                      </p:tavLst>
                                    </p:anim>
                                    <p:anim calcmode="lin" valueType="num">
                                      <p:cBhvr>
                                        <p:cTn id="16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20"/>
                                        </p:tgtEl>
                                        <p:attrNameLst>
                                          <p:attrName>style.visibility</p:attrName>
                                        </p:attrNameLst>
                                      </p:cBhvr>
                                      <p:to>
                                        <p:strVal val="visible"/>
                                      </p:to>
                                    </p:set>
                                    <p:animEffect transition="in" filter="blinds(horizontal)">
                                      <p:cBhvr>
                                        <p:cTn id="173" dur="500"/>
                                        <p:tgtEl>
                                          <p:spTgt spid="20"/>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blinds(horizontal)">
                                      <p:cBhvr>
                                        <p:cTn id="178" dur="500"/>
                                        <p:tgtEl>
                                          <p:spTgt spid="26"/>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28"/>
                                        </p:tgtEl>
                                        <p:attrNameLst>
                                          <p:attrName>style.visibility</p:attrName>
                                        </p:attrNameLst>
                                      </p:cBhvr>
                                      <p:to>
                                        <p:strVal val="visible"/>
                                      </p:to>
                                    </p:set>
                                    <p:animEffect transition="in" filter="blinds(horizontal)">
                                      <p:cBhvr>
                                        <p:cTn id="183" dur="500"/>
                                        <p:tgtEl>
                                          <p:spTgt spid="28"/>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30"/>
                                        </p:tgtEl>
                                        <p:attrNameLst>
                                          <p:attrName>style.visibility</p:attrName>
                                        </p:attrNameLst>
                                      </p:cBhvr>
                                      <p:to>
                                        <p:strVal val="visible"/>
                                      </p:to>
                                    </p:set>
                                    <p:animEffect transition="in" filter="blinds(horizontal)">
                                      <p:cBhvr>
                                        <p:cTn id="188" dur="500"/>
                                        <p:tgtEl>
                                          <p:spTgt spid="30"/>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29"/>
                                        </p:tgtEl>
                                        <p:attrNameLst>
                                          <p:attrName>style.visibility</p:attrName>
                                        </p:attrNameLst>
                                      </p:cBhvr>
                                      <p:to>
                                        <p:strVal val="visible"/>
                                      </p:to>
                                    </p:set>
                                    <p:animEffect transition="in" filter="blinds(horizontal)">
                                      <p:cBhvr>
                                        <p:cTn id="193" dur="500"/>
                                        <p:tgtEl>
                                          <p:spTgt spid="29"/>
                                        </p:tgtEl>
                                      </p:cBhvr>
                                    </p:animEffect>
                                  </p:childTnLst>
                                </p:cTn>
                              </p:par>
                            </p:childTnLst>
                          </p:cTn>
                        </p:par>
                      </p:childTnLst>
                    </p:cTn>
                  </p:par>
                  <p:par>
                    <p:cTn id="194" fill="hold">
                      <p:stCondLst>
                        <p:cond delay="indefinite"/>
                      </p:stCondLst>
                      <p:childTnLst>
                        <p:par>
                          <p:cTn id="195" fill="hold">
                            <p:stCondLst>
                              <p:cond delay="0"/>
                            </p:stCondLst>
                            <p:childTnLst>
                              <p:par>
                                <p:cTn id="196" presetID="16" presetClass="entr" presetSubtype="21" fill="hold" grpId="0" nodeType="clickEffect">
                                  <p:stCondLst>
                                    <p:cond delay="0"/>
                                  </p:stCondLst>
                                  <p:childTnLst>
                                    <p:set>
                                      <p:cBhvr>
                                        <p:cTn id="197" dur="1" fill="hold">
                                          <p:stCondLst>
                                            <p:cond delay="0"/>
                                          </p:stCondLst>
                                        </p:cTn>
                                        <p:tgtEl>
                                          <p:spTgt spid="44"/>
                                        </p:tgtEl>
                                        <p:attrNameLst>
                                          <p:attrName>style.visibility</p:attrName>
                                        </p:attrNameLst>
                                      </p:cBhvr>
                                      <p:to>
                                        <p:strVal val="visible"/>
                                      </p:to>
                                    </p:set>
                                    <p:animEffect transition="in" filter="barn(inVertical)">
                                      <p:cBhvr>
                                        <p:cTn id="198" dur="500"/>
                                        <p:tgtEl>
                                          <p:spTgt spid="44"/>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62"/>
                                        </p:tgtEl>
                                        <p:attrNameLst>
                                          <p:attrName>style.visibility</p:attrName>
                                        </p:attrNameLst>
                                      </p:cBhvr>
                                      <p:to>
                                        <p:strVal val="visible"/>
                                      </p:to>
                                    </p:set>
                                    <p:animEffect transition="in" filter="wipe(down)">
                                      <p:cBhvr>
                                        <p:cTn id="203" dur="500"/>
                                        <p:tgtEl>
                                          <p:spTgt spid="62"/>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32"/>
                                        </p:tgtEl>
                                        <p:attrNameLst>
                                          <p:attrName>style.visibility</p:attrName>
                                        </p:attrNameLst>
                                      </p:cBhvr>
                                      <p:to>
                                        <p:strVal val="visible"/>
                                      </p:to>
                                    </p:set>
                                    <p:animEffect transition="in" filter="blinds(horizontal)">
                                      <p:cBhvr>
                                        <p:cTn id="208" dur="500"/>
                                        <p:tgtEl>
                                          <p:spTgt spid="32"/>
                                        </p:tgtEl>
                                      </p:cBhvr>
                                    </p:animEffect>
                                  </p:childTnLst>
                                </p:cTn>
                              </p:par>
                            </p:childTnLst>
                          </p:cTn>
                        </p:par>
                      </p:childTnLst>
                    </p:cTn>
                  </p:par>
                  <p:par>
                    <p:cTn id="209" fill="hold">
                      <p:stCondLst>
                        <p:cond delay="indefinite"/>
                      </p:stCondLst>
                      <p:childTnLst>
                        <p:par>
                          <p:cTn id="210" fill="hold">
                            <p:stCondLst>
                              <p:cond delay="0"/>
                            </p:stCondLst>
                            <p:childTnLst>
                              <p:par>
                                <p:cTn id="211" presetID="3" presetClass="entr" presetSubtype="10" fill="hold" grpId="0" nodeType="clickEffect">
                                  <p:stCondLst>
                                    <p:cond delay="0"/>
                                  </p:stCondLst>
                                  <p:childTnLst>
                                    <p:set>
                                      <p:cBhvr>
                                        <p:cTn id="212" dur="1" fill="hold">
                                          <p:stCondLst>
                                            <p:cond delay="0"/>
                                          </p:stCondLst>
                                        </p:cTn>
                                        <p:tgtEl>
                                          <p:spTgt spid="33"/>
                                        </p:tgtEl>
                                        <p:attrNameLst>
                                          <p:attrName>style.visibility</p:attrName>
                                        </p:attrNameLst>
                                      </p:cBhvr>
                                      <p:to>
                                        <p:strVal val="visible"/>
                                      </p:to>
                                    </p:set>
                                    <p:animEffect transition="in" filter="blinds(horizontal)">
                                      <p:cBhvr>
                                        <p:cTn id="213" dur="500"/>
                                        <p:tgtEl>
                                          <p:spTgt spid="33"/>
                                        </p:tgtEl>
                                      </p:cBhvr>
                                    </p:animEffect>
                                  </p:childTnLst>
                                </p:cTn>
                              </p:par>
                            </p:childTnLst>
                          </p:cTn>
                        </p:par>
                      </p:childTnLst>
                    </p:cTn>
                  </p:par>
                  <p:par>
                    <p:cTn id="214" fill="hold">
                      <p:stCondLst>
                        <p:cond delay="indefinite"/>
                      </p:stCondLst>
                      <p:childTnLst>
                        <p:par>
                          <p:cTn id="215" fill="hold">
                            <p:stCondLst>
                              <p:cond delay="0"/>
                            </p:stCondLst>
                            <p:childTnLst>
                              <p:par>
                                <p:cTn id="216" presetID="3" presetClass="entr" presetSubtype="10" fill="hold" grpId="0" nodeType="clickEffect">
                                  <p:stCondLst>
                                    <p:cond delay="0"/>
                                  </p:stCondLst>
                                  <p:childTnLst>
                                    <p:set>
                                      <p:cBhvr>
                                        <p:cTn id="217" dur="1" fill="hold">
                                          <p:stCondLst>
                                            <p:cond delay="0"/>
                                          </p:stCondLst>
                                        </p:cTn>
                                        <p:tgtEl>
                                          <p:spTgt spid="34"/>
                                        </p:tgtEl>
                                        <p:attrNameLst>
                                          <p:attrName>style.visibility</p:attrName>
                                        </p:attrNameLst>
                                      </p:cBhvr>
                                      <p:to>
                                        <p:strVal val="visible"/>
                                      </p:to>
                                    </p:set>
                                    <p:animEffect transition="in" filter="blinds(horizontal)">
                                      <p:cBhvr>
                                        <p:cTn id="218" dur="500"/>
                                        <p:tgtEl>
                                          <p:spTgt spid="34"/>
                                        </p:tgtEl>
                                      </p:cBhvr>
                                    </p:animEffect>
                                  </p:childTnLst>
                                </p:cTn>
                              </p:par>
                            </p:childTnLst>
                          </p:cTn>
                        </p:par>
                      </p:childTnLst>
                    </p:cTn>
                  </p:par>
                  <p:par>
                    <p:cTn id="219" fill="hold">
                      <p:stCondLst>
                        <p:cond delay="indefinite"/>
                      </p:stCondLst>
                      <p:childTnLst>
                        <p:par>
                          <p:cTn id="220" fill="hold">
                            <p:stCondLst>
                              <p:cond delay="0"/>
                            </p:stCondLst>
                            <p:childTnLst>
                              <p:par>
                                <p:cTn id="221" presetID="3" presetClass="entr" presetSubtype="10" fill="hold" grpId="0" nodeType="clickEffect">
                                  <p:stCondLst>
                                    <p:cond delay="0"/>
                                  </p:stCondLst>
                                  <p:childTnLst>
                                    <p:set>
                                      <p:cBhvr>
                                        <p:cTn id="222" dur="1" fill="hold">
                                          <p:stCondLst>
                                            <p:cond delay="0"/>
                                          </p:stCondLst>
                                        </p:cTn>
                                        <p:tgtEl>
                                          <p:spTgt spid="36"/>
                                        </p:tgtEl>
                                        <p:attrNameLst>
                                          <p:attrName>style.visibility</p:attrName>
                                        </p:attrNameLst>
                                      </p:cBhvr>
                                      <p:to>
                                        <p:strVal val="visible"/>
                                      </p:to>
                                    </p:set>
                                    <p:animEffect transition="in" filter="blinds(horizontal)">
                                      <p:cBhvr>
                                        <p:cTn id="223" dur="500"/>
                                        <p:tgtEl>
                                          <p:spTgt spid="36"/>
                                        </p:tgtEl>
                                      </p:cBhvr>
                                    </p:animEffect>
                                  </p:childTnLst>
                                </p:cTn>
                              </p:par>
                            </p:childTnLst>
                          </p:cTn>
                        </p:par>
                      </p:childTnLst>
                    </p:cTn>
                  </p:par>
                  <p:par>
                    <p:cTn id="224" fill="hold">
                      <p:stCondLst>
                        <p:cond delay="indefinite"/>
                      </p:stCondLst>
                      <p:childTnLst>
                        <p:par>
                          <p:cTn id="225" fill="hold">
                            <p:stCondLst>
                              <p:cond delay="0"/>
                            </p:stCondLst>
                            <p:childTnLst>
                              <p:par>
                                <p:cTn id="226" presetID="6" presetClass="exit" presetSubtype="32" fill="hold" grpId="1" nodeType="clickEffect">
                                  <p:stCondLst>
                                    <p:cond delay="0"/>
                                  </p:stCondLst>
                                  <p:childTnLst>
                                    <p:animEffect transition="out" filter="circle(out)">
                                      <p:cBhvr>
                                        <p:cTn id="227" dur="2000"/>
                                        <p:tgtEl>
                                          <p:spTgt spid="32"/>
                                        </p:tgtEl>
                                      </p:cBhvr>
                                    </p:animEffect>
                                    <p:set>
                                      <p:cBhvr>
                                        <p:cTn id="228" dur="1" fill="hold">
                                          <p:stCondLst>
                                            <p:cond delay="1999"/>
                                          </p:stCondLst>
                                        </p:cTn>
                                        <p:tgtEl>
                                          <p:spTgt spid="32"/>
                                        </p:tgtEl>
                                        <p:attrNameLst>
                                          <p:attrName>style.visibility</p:attrName>
                                        </p:attrNameLst>
                                      </p:cBhvr>
                                      <p:to>
                                        <p:strVal val="hidden"/>
                                      </p:to>
                                    </p:set>
                                  </p:childTnLst>
                                </p:cTn>
                              </p:par>
                              <p:par>
                                <p:cTn id="229" presetID="6" presetClass="exit" presetSubtype="32" fill="hold" grpId="1" nodeType="withEffect">
                                  <p:stCondLst>
                                    <p:cond delay="0"/>
                                  </p:stCondLst>
                                  <p:childTnLst>
                                    <p:animEffect transition="out" filter="circle(out)">
                                      <p:cBhvr>
                                        <p:cTn id="230" dur="2000"/>
                                        <p:tgtEl>
                                          <p:spTgt spid="33"/>
                                        </p:tgtEl>
                                      </p:cBhvr>
                                    </p:animEffect>
                                    <p:set>
                                      <p:cBhvr>
                                        <p:cTn id="231" dur="1" fill="hold">
                                          <p:stCondLst>
                                            <p:cond delay="1999"/>
                                          </p:stCondLst>
                                        </p:cTn>
                                        <p:tgtEl>
                                          <p:spTgt spid="33"/>
                                        </p:tgtEl>
                                        <p:attrNameLst>
                                          <p:attrName>style.visibility</p:attrName>
                                        </p:attrNameLst>
                                      </p:cBhvr>
                                      <p:to>
                                        <p:strVal val="hidden"/>
                                      </p:to>
                                    </p:set>
                                  </p:childTnLst>
                                </p:cTn>
                              </p:par>
                              <p:par>
                                <p:cTn id="232" presetID="6" presetClass="exit" presetSubtype="32" fill="hold" grpId="1" nodeType="withEffect">
                                  <p:stCondLst>
                                    <p:cond delay="0"/>
                                  </p:stCondLst>
                                  <p:childTnLst>
                                    <p:animEffect transition="out" filter="circle(out)">
                                      <p:cBhvr>
                                        <p:cTn id="233" dur="2000"/>
                                        <p:tgtEl>
                                          <p:spTgt spid="34"/>
                                        </p:tgtEl>
                                      </p:cBhvr>
                                    </p:animEffect>
                                    <p:set>
                                      <p:cBhvr>
                                        <p:cTn id="234" dur="1" fill="hold">
                                          <p:stCondLst>
                                            <p:cond delay="1999"/>
                                          </p:stCondLst>
                                        </p:cTn>
                                        <p:tgtEl>
                                          <p:spTgt spid="34"/>
                                        </p:tgtEl>
                                        <p:attrNameLst>
                                          <p:attrName>style.visibility</p:attrName>
                                        </p:attrNameLst>
                                      </p:cBhvr>
                                      <p:to>
                                        <p:strVal val="hidden"/>
                                      </p:to>
                                    </p:set>
                                  </p:childTnLst>
                                </p:cTn>
                              </p:par>
                              <p:par>
                                <p:cTn id="235" presetID="6" presetClass="exit" presetSubtype="32" fill="hold" grpId="1" nodeType="withEffect">
                                  <p:stCondLst>
                                    <p:cond delay="0"/>
                                  </p:stCondLst>
                                  <p:childTnLst>
                                    <p:animEffect transition="out" filter="circle(out)">
                                      <p:cBhvr>
                                        <p:cTn id="236" dur="2000"/>
                                        <p:tgtEl>
                                          <p:spTgt spid="36"/>
                                        </p:tgtEl>
                                      </p:cBhvr>
                                    </p:animEffect>
                                    <p:set>
                                      <p:cBhvr>
                                        <p:cTn id="237" dur="1" fill="hold">
                                          <p:stCondLst>
                                            <p:cond delay="1999"/>
                                          </p:stCondLst>
                                        </p:cTn>
                                        <p:tgtEl>
                                          <p:spTgt spid="36"/>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3" presetClass="entr" presetSubtype="10" fill="hold" grpId="0" nodeType="clickEffect">
                                  <p:stCondLst>
                                    <p:cond delay="0"/>
                                  </p:stCondLst>
                                  <p:childTnLst>
                                    <p:set>
                                      <p:cBhvr>
                                        <p:cTn id="241" dur="1" fill="hold">
                                          <p:stCondLst>
                                            <p:cond delay="0"/>
                                          </p:stCondLst>
                                        </p:cTn>
                                        <p:tgtEl>
                                          <p:spTgt spid="37"/>
                                        </p:tgtEl>
                                        <p:attrNameLst>
                                          <p:attrName>style.visibility</p:attrName>
                                        </p:attrNameLst>
                                      </p:cBhvr>
                                      <p:to>
                                        <p:strVal val="visible"/>
                                      </p:to>
                                    </p:set>
                                    <p:animEffect transition="in" filter="blinds(horizontal)">
                                      <p:cBhvr>
                                        <p:cTn id="242" dur="500"/>
                                        <p:tgtEl>
                                          <p:spTgt spid="37"/>
                                        </p:tgtEl>
                                      </p:cBhvr>
                                    </p:animEffect>
                                  </p:childTnLst>
                                </p:cTn>
                              </p:par>
                            </p:childTnLst>
                          </p:cTn>
                        </p:par>
                      </p:childTnLst>
                    </p:cTn>
                  </p:par>
                  <p:par>
                    <p:cTn id="243" fill="hold">
                      <p:stCondLst>
                        <p:cond delay="indefinite"/>
                      </p:stCondLst>
                      <p:childTnLst>
                        <p:par>
                          <p:cTn id="244" fill="hold">
                            <p:stCondLst>
                              <p:cond delay="0"/>
                            </p:stCondLst>
                            <p:childTnLst>
                              <p:par>
                                <p:cTn id="245" presetID="3" presetClass="entr" presetSubtype="10" fill="hold" grpId="0" nodeType="clickEffect">
                                  <p:stCondLst>
                                    <p:cond delay="0"/>
                                  </p:stCondLst>
                                  <p:childTnLst>
                                    <p:set>
                                      <p:cBhvr>
                                        <p:cTn id="246" dur="1" fill="hold">
                                          <p:stCondLst>
                                            <p:cond delay="0"/>
                                          </p:stCondLst>
                                        </p:cTn>
                                        <p:tgtEl>
                                          <p:spTgt spid="38"/>
                                        </p:tgtEl>
                                        <p:attrNameLst>
                                          <p:attrName>style.visibility</p:attrName>
                                        </p:attrNameLst>
                                      </p:cBhvr>
                                      <p:to>
                                        <p:strVal val="visible"/>
                                      </p:to>
                                    </p:set>
                                    <p:animEffect transition="in" filter="blinds(horizontal)">
                                      <p:cBhvr>
                                        <p:cTn id="247" dur="500"/>
                                        <p:tgtEl>
                                          <p:spTgt spid="38"/>
                                        </p:tgtEl>
                                      </p:cBhvr>
                                    </p:animEffect>
                                  </p:childTnLst>
                                </p:cTn>
                              </p:par>
                            </p:childTnLst>
                          </p:cTn>
                        </p:par>
                      </p:childTnLst>
                    </p:cTn>
                  </p:par>
                  <p:par>
                    <p:cTn id="248" fill="hold">
                      <p:stCondLst>
                        <p:cond delay="indefinite"/>
                      </p:stCondLst>
                      <p:childTnLst>
                        <p:par>
                          <p:cTn id="249" fill="hold">
                            <p:stCondLst>
                              <p:cond delay="0"/>
                            </p:stCondLst>
                            <p:childTnLst>
                              <p:par>
                                <p:cTn id="250" presetID="3" presetClass="entr" presetSubtype="10" fill="hold" grpId="0" nodeType="clickEffect">
                                  <p:stCondLst>
                                    <p:cond delay="0"/>
                                  </p:stCondLst>
                                  <p:childTnLst>
                                    <p:set>
                                      <p:cBhvr>
                                        <p:cTn id="251" dur="1" fill="hold">
                                          <p:stCondLst>
                                            <p:cond delay="0"/>
                                          </p:stCondLst>
                                        </p:cTn>
                                        <p:tgtEl>
                                          <p:spTgt spid="39"/>
                                        </p:tgtEl>
                                        <p:attrNameLst>
                                          <p:attrName>style.visibility</p:attrName>
                                        </p:attrNameLst>
                                      </p:cBhvr>
                                      <p:to>
                                        <p:strVal val="visible"/>
                                      </p:to>
                                    </p:set>
                                    <p:animEffect transition="in" filter="blinds(horizontal)">
                                      <p:cBhvr>
                                        <p:cTn id="252" dur="500"/>
                                        <p:tgtEl>
                                          <p:spTgt spid="39"/>
                                        </p:tgtEl>
                                      </p:cBhvr>
                                    </p:animEffect>
                                  </p:childTnLst>
                                </p:cTn>
                              </p:par>
                            </p:childTnLst>
                          </p:cTn>
                        </p:par>
                      </p:childTnLst>
                    </p:cTn>
                  </p:par>
                  <p:par>
                    <p:cTn id="253" fill="hold">
                      <p:stCondLst>
                        <p:cond delay="indefinite"/>
                      </p:stCondLst>
                      <p:childTnLst>
                        <p:par>
                          <p:cTn id="254" fill="hold">
                            <p:stCondLst>
                              <p:cond delay="0"/>
                            </p:stCondLst>
                            <p:childTnLst>
                              <p:par>
                                <p:cTn id="255" presetID="3" presetClass="entr" presetSubtype="10" fill="hold" grpId="0" nodeType="clickEffect">
                                  <p:stCondLst>
                                    <p:cond delay="0"/>
                                  </p:stCondLst>
                                  <p:childTnLst>
                                    <p:set>
                                      <p:cBhvr>
                                        <p:cTn id="256" dur="1" fill="hold">
                                          <p:stCondLst>
                                            <p:cond delay="0"/>
                                          </p:stCondLst>
                                        </p:cTn>
                                        <p:tgtEl>
                                          <p:spTgt spid="40"/>
                                        </p:tgtEl>
                                        <p:attrNameLst>
                                          <p:attrName>style.visibility</p:attrName>
                                        </p:attrNameLst>
                                      </p:cBhvr>
                                      <p:to>
                                        <p:strVal val="visible"/>
                                      </p:to>
                                    </p:set>
                                    <p:animEffect transition="in" filter="blinds(horizontal)">
                                      <p:cBhvr>
                                        <p:cTn id="257" dur="500"/>
                                        <p:tgtEl>
                                          <p:spTgt spid="40"/>
                                        </p:tgtEl>
                                      </p:cBhvr>
                                    </p:animEffect>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50"/>
                                        </p:tgtEl>
                                        <p:attrNameLst>
                                          <p:attrName>style.visibility</p:attrName>
                                        </p:attrNameLst>
                                      </p:cBhvr>
                                      <p:to>
                                        <p:strVal val="visible"/>
                                      </p:to>
                                    </p:set>
                                    <p:animEffect transition="in" filter="barn(inVertical)">
                                      <p:cBhvr>
                                        <p:cTn id="262" dur="500"/>
                                        <p:tgtEl>
                                          <p:spTgt spid="50"/>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grpId="0" nodeType="click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down)">
                                      <p:cBhvr>
                                        <p:cTn id="267" dur="500"/>
                                        <p:tgtEl>
                                          <p:spTgt spid="63"/>
                                        </p:tgtEl>
                                      </p:cBhvr>
                                    </p:animEffect>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51"/>
                                        </p:tgtEl>
                                        <p:attrNameLst>
                                          <p:attrName>style.visibility</p:attrName>
                                        </p:attrNameLst>
                                      </p:cBhvr>
                                      <p:to>
                                        <p:strVal val="visible"/>
                                      </p:to>
                                    </p:set>
                                    <p:animEffect transition="in" filter="fade">
                                      <p:cBhvr>
                                        <p:cTn id="272" dur="1000"/>
                                        <p:tgtEl>
                                          <p:spTgt spid="51"/>
                                        </p:tgtEl>
                                      </p:cBhvr>
                                    </p:animEffect>
                                    <p:anim calcmode="lin" valueType="num">
                                      <p:cBhvr>
                                        <p:cTn id="273" dur="1000" fill="hold"/>
                                        <p:tgtEl>
                                          <p:spTgt spid="51"/>
                                        </p:tgtEl>
                                        <p:attrNameLst>
                                          <p:attrName>ppt_x</p:attrName>
                                        </p:attrNameLst>
                                      </p:cBhvr>
                                      <p:tavLst>
                                        <p:tav tm="0">
                                          <p:val>
                                            <p:strVal val="#ppt_x"/>
                                          </p:val>
                                        </p:tav>
                                        <p:tav tm="100000">
                                          <p:val>
                                            <p:strVal val="#ppt_x"/>
                                          </p:val>
                                        </p:tav>
                                      </p:tavLst>
                                    </p:anim>
                                    <p:anim calcmode="lin" valueType="num">
                                      <p:cBhvr>
                                        <p:cTn id="27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3" presetClass="entr" presetSubtype="10" fill="hold" grpId="0" nodeType="clickEffect">
                                  <p:stCondLst>
                                    <p:cond delay="0"/>
                                  </p:stCondLst>
                                  <p:childTnLst>
                                    <p:set>
                                      <p:cBhvr>
                                        <p:cTn id="278" dur="1" fill="hold">
                                          <p:stCondLst>
                                            <p:cond delay="0"/>
                                          </p:stCondLst>
                                        </p:cTn>
                                        <p:tgtEl>
                                          <p:spTgt spid="54"/>
                                        </p:tgtEl>
                                        <p:attrNameLst>
                                          <p:attrName>style.visibility</p:attrName>
                                        </p:attrNameLst>
                                      </p:cBhvr>
                                      <p:to>
                                        <p:strVal val="visible"/>
                                      </p:to>
                                    </p:set>
                                    <p:animEffect transition="in" filter="blinds(horizontal)">
                                      <p:cBhvr>
                                        <p:cTn id="279" dur="500"/>
                                        <p:tgtEl>
                                          <p:spTgt spid="54"/>
                                        </p:tgtEl>
                                      </p:cBhvr>
                                    </p:animEffect>
                                  </p:childTnLst>
                                </p:cTn>
                              </p:par>
                            </p:childTnLst>
                          </p:cTn>
                        </p:par>
                      </p:childTnLst>
                    </p:cTn>
                  </p:par>
                  <p:par>
                    <p:cTn id="280" fill="hold">
                      <p:stCondLst>
                        <p:cond delay="indefinite"/>
                      </p:stCondLst>
                      <p:childTnLst>
                        <p:par>
                          <p:cTn id="281" fill="hold">
                            <p:stCondLst>
                              <p:cond delay="0"/>
                            </p:stCondLst>
                            <p:childTnLst>
                              <p:par>
                                <p:cTn id="282" presetID="3" presetClass="entr" presetSubtype="10" fill="hold" grpId="0" nodeType="clickEffect">
                                  <p:stCondLst>
                                    <p:cond delay="0"/>
                                  </p:stCondLst>
                                  <p:childTnLst>
                                    <p:set>
                                      <p:cBhvr>
                                        <p:cTn id="283" dur="1" fill="hold">
                                          <p:stCondLst>
                                            <p:cond delay="0"/>
                                          </p:stCondLst>
                                        </p:cTn>
                                        <p:tgtEl>
                                          <p:spTgt spid="55"/>
                                        </p:tgtEl>
                                        <p:attrNameLst>
                                          <p:attrName>style.visibility</p:attrName>
                                        </p:attrNameLst>
                                      </p:cBhvr>
                                      <p:to>
                                        <p:strVal val="visible"/>
                                      </p:to>
                                    </p:set>
                                    <p:animEffect transition="in" filter="blinds(horizontal)">
                                      <p:cBhvr>
                                        <p:cTn id="284" dur="500"/>
                                        <p:tgtEl>
                                          <p:spTgt spid="55"/>
                                        </p:tgtEl>
                                      </p:cBhvr>
                                    </p:animEffect>
                                  </p:childTnLst>
                                </p:cTn>
                              </p:par>
                            </p:childTnLst>
                          </p:cTn>
                        </p:par>
                      </p:childTnLst>
                    </p:cTn>
                  </p:par>
                  <p:par>
                    <p:cTn id="285" fill="hold">
                      <p:stCondLst>
                        <p:cond delay="indefinite"/>
                      </p:stCondLst>
                      <p:childTnLst>
                        <p:par>
                          <p:cTn id="286" fill="hold">
                            <p:stCondLst>
                              <p:cond delay="0"/>
                            </p:stCondLst>
                            <p:childTnLst>
                              <p:par>
                                <p:cTn id="287" presetID="3" presetClass="entr" presetSubtype="10" fill="hold" grpId="0" nodeType="clickEffect">
                                  <p:stCondLst>
                                    <p:cond delay="0"/>
                                  </p:stCondLst>
                                  <p:childTnLst>
                                    <p:set>
                                      <p:cBhvr>
                                        <p:cTn id="288" dur="1" fill="hold">
                                          <p:stCondLst>
                                            <p:cond delay="0"/>
                                          </p:stCondLst>
                                        </p:cTn>
                                        <p:tgtEl>
                                          <p:spTgt spid="56"/>
                                        </p:tgtEl>
                                        <p:attrNameLst>
                                          <p:attrName>style.visibility</p:attrName>
                                        </p:attrNameLst>
                                      </p:cBhvr>
                                      <p:to>
                                        <p:strVal val="visible"/>
                                      </p:to>
                                    </p:set>
                                    <p:animEffect transition="in" filter="blinds(horizontal)">
                                      <p:cBhvr>
                                        <p:cTn id="289" dur="500"/>
                                        <p:tgtEl>
                                          <p:spTgt spid="56"/>
                                        </p:tgtEl>
                                      </p:cBhvr>
                                    </p:animEffect>
                                  </p:childTnLst>
                                </p:cTn>
                              </p:par>
                            </p:childTnLst>
                          </p:cTn>
                        </p:par>
                      </p:childTnLst>
                    </p:cTn>
                  </p:par>
                  <p:par>
                    <p:cTn id="290" fill="hold">
                      <p:stCondLst>
                        <p:cond delay="indefinite"/>
                      </p:stCondLst>
                      <p:childTnLst>
                        <p:par>
                          <p:cTn id="291" fill="hold">
                            <p:stCondLst>
                              <p:cond delay="0"/>
                            </p:stCondLst>
                            <p:childTnLst>
                              <p:par>
                                <p:cTn id="292" presetID="3" presetClass="entr" presetSubtype="10" fill="hold" grpId="0" nodeType="clickEffect">
                                  <p:stCondLst>
                                    <p:cond delay="0"/>
                                  </p:stCondLst>
                                  <p:childTnLst>
                                    <p:set>
                                      <p:cBhvr>
                                        <p:cTn id="293" dur="1" fill="hold">
                                          <p:stCondLst>
                                            <p:cond delay="0"/>
                                          </p:stCondLst>
                                        </p:cTn>
                                        <p:tgtEl>
                                          <p:spTgt spid="58"/>
                                        </p:tgtEl>
                                        <p:attrNameLst>
                                          <p:attrName>style.visibility</p:attrName>
                                        </p:attrNameLst>
                                      </p:cBhvr>
                                      <p:to>
                                        <p:strVal val="visible"/>
                                      </p:to>
                                    </p:set>
                                    <p:animEffect transition="in" filter="blinds(horizontal)">
                                      <p:cBhvr>
                                        <p:cTn id="294" dur="500"/>
                                        <p:tgtEl>
                                          <p:spTgt spid="58"/>
                                        </p:tgtEl>
                                      </p:cBhvr>
                                    </p:animEffect>
                                  </p:childTnLst>
                                </p:cTn>
                              </p:par>
                            </p:childTnLst>
                          </p:cTn>
                        </p:par>
                      </p:childTnLst>
                    </p:cTn>
                  </p:par>
                  <p:par>
                    <p:cTn id="295" fill="hold">
                      <p:stCondLst>
                        <p:cond delay="indefinite"/>
                      </p:stCondLst>
                      <p:childTnLst>
                        <p:par>
                          <p:cTn id="296" fill="hold">
                            <p:stCondLst>
                              <p:cond delay="0"/>
                            </p:stCondLst>
                            <p:childTnLst>
                              <p:par>
                                <p:cTn id="297" presetID="42" presetClass="entr" presetSubtype="0" fill="hold" grpId="0" nodeType="clickEffect">
                                  <p:stCondLst>
                                    <p:cond delay="0"/>
                                  </p:stCondLst>
                                  <p:childTnLst>
                                    <p:set>
                                      <p:cBhvr>
                                        <p:cTn id="298" dur="1" fill="hold">
                                          <p:stCondLst>
                                            <p:cond delay="0"/>
                                          </p:stCondLst>
                                        </p:cTn>
                                        <p:tgtEl>
                                          <p:spTgt spid="52"/>
                                        </p:tgtEl>
                                        <p:attrNameLst>
                                          <p:attrName>style.visibility</p:attrName>
                                        </p:attrNameLst>
                                      </p:cBhvr>
                                      <p:to>
                                        <p:strVal val="visible"/>
                                      </p:to>
                                    </p:set>
                                    <p:animEffect transition="in" filter="fade">
                                      <p:cBhvr>
                                        <p:cTn id="299" dur="1000"/>
                                        <p:tgtEl>
                                          <p:spTgt spid="52"/>
                                        </p:tgtEl>
                                      </p:cBhvr>
                                    </p:animEffect>
                                    <p:anim calcmode="lin" valueType="num">
                                      <p:cBhvr>
                                        <p:cTn id="300" dur="1000" fill="hold"/>
                                        <p:tgtEl>
                                          <p:spTgt spid="52"/>
                                        </p:tgtEl>
                                        <p:attrNameLst>
                                          <p:attrName>ppt_x</p:attrName>
                                        </p:attrNameLst>
                                      </p:cBhvr>
                                      <p:tavLst>
                                        <p:tav tm="0">
                                          <p:val>
                                            <p:strVal val="#ppt_x"/>
                                          </p:val>
                                        </p:tav>
                                        <p:tav tm="100000">
                                          <p:val>
                                            <p:strVal val="#ppt_x"/>
                                          </p:val>
                                        </p:tav>
                                      </p:tavLst>
                                    </p:anim>
                                    <p:anim calcmode="lin" valueType="num">
                                      <p:cBhvr>
                                        <p:cTn id="301"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02" fill="hold">
                      <p:stCondLst>
                        <p:cond delay="indefinite"/>
                      </p:stCondLst>
                      <p:childTnLst>
                        <p:par>
                          <p:cTn id="303" fill="hold">
                            <p:stCondLst>
                              <p:cond delay="0"/>
                            </p:stCondLst>
                            <p:childTnLst>
                              <p:par>
                                <p:cTn id="304" presetID="3" presetClass="entr" presetSubtype="10" fill="hold" grpId="0" nodeType="clickEffect">
                                  <p:stCondLst>
                                    <p:cond delay="0"/>
                                  </p:stCondLst>
                                  <p:childTnLst>
                                    <p:set>
                                      <p:cBhvr>
                                        <p:cTn id="305" dur="1" fill="hold">
                                          <p:stCondLst>
                                            <p:cond delay="0"/>
                                          </p:stCondLst>
                                        </p:cTn>
                                        <p:tgtEl>
                                          <p:spTgt spid="64"/>
                                        </p:tgtEl>
                                        <p:attrNameLst>
                                          <p:attrName>style.visibility</p:attrName>
                                        </p:attrNameLst>
                                      </p:cBhvr>
                                      <p:to>
                                        <p:strVal val="visible"/>
                                      </p:to>
                                    </p:set>
                                    <p:animEffect transition="in" filter="blinds(horizontal)">
                                      <p:cBhvr>
                                        <p:cTn id="306" dur="500"/>
                                        <p:tgtEl>
                                          <p:spTgt spid="64"/>
                                        </p:tgtEl>
                                      </p:cBhvr>
                                    </p:animEffect>
                                  </p:childTnLst>
                                </p:cTn>
                              </p:par>
                            </p:childTnLst>
                          </p:cTn>
                        </p:par>
                      </p:childTnLst>
                    </p:cTn>
                  </p:par>
                  <p:par>
                    <p:cTn id="307" fill="hold">
                      <p:stCondLst>
                        <p:cond delay="indefinite"/>
                      </p:stCondLst>
                      <p:childTnLst>
                        <p:par>
                          <p:cTn id="308" fill="hold">
                            <p:stCondLst>
                              <p:cond delay="0"/>
                            </p:stCondLst>
                            <p:childTnLst>
                              <p:par>
                                <p:cTn id="309" presetID="3" presetClass="entr" presetSubtype="10" fill="hold" grpId="0" nodeType="clickEffect">
                                  <p:stCondLst>
                                    <p:cond delay="0"/>
                                  </p:stCondLst>
                                  <p:childTnLst>
                                    <p:set>
                                      <p:cBhvr>
                                        <p:cTn id="310" dur="1" fill="hold">
                                          <p:stCondLst>
                                            <p:cond delay="0"/>
                                          </p:stCondLst>
                                        </p:cTn>
                                        <p:tgtEl>
                                          <p:spTgt spid="67"/>
                                        </p:tgtEl>
                                        <p:attrNameLst>
                                          <p:attrName>style.visibility</p:attrName>
                                        </p:attrNameLst>
                                      </p:cBhvr>
                                      <p:to>
                                        <p:strVal val="visible"/>
                                      </p:to>
                                    </p:set>
                                    <p:animEffect transition="in" filter="blinds(horizontal)">
                                      <p:cBhvr>
                                        <p:cTn id="311" dur="500"/>
                                        <p:tgtEl>
                                          <p:spTgt spid="67"/>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nodeType="clickEffect">
                                  <p:stCondLst>
                                    <p:cond delay="0"/>
                                  </p:stCondLst>
                                  <p:childTnLst>
                                    <p:set>
                                      <p:cBhvr>
                                        <p:cTn id="315" dur="1" fill="hold">
                                          <p:stCondLst>
                                            <p:cond delay="0"/>
                                          </p:stCondLst>
                                        </p:cTn>
                                        <p:tgtEl>
                                          <p:spTgt spid="78"/>
                                        </p:tgtEl>
                                        <p:attrNameLst>
                                          <p:attrName>style.visibility</p:attrName>
                                        </p:attrNameLst>
                                      </p:cBhvr>
                                      <p:to>
                                        <p:strVal val="visible"/>
                                      </p:to>
                                    </p:set>
                                    <p:animEffect transition="in" filter="wipe(left)">
                                      <p:cBhvr>
                                        <p:cTn id="316" dur="500"/>
                                        <p:tgtEl>
                                          <p:spTgt spid="78"/>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79"/>
                                        </p:tgtEl>
                                        <p:attrNameLst>
                                          <p:attrName>style.visibility</p:attrName>
                                        </p:attrNameLst>
                                      </p:cBhvr>
                                      <p:to>
                                        <p:strVal val="visible"/>
                                      </p:to>
                                    </p:set>
                                    <p:animEffect transition="in" filter="wipe(down)">
                                      <p:cBhvr>
                                        <p:cTn id="321" dur="500"/>
                                        <p:tgtEl>
                                          <p:spTgt spid="79"/>
                                        </p:tgtEl>
                                      </p:cBhvr>
                                    </p:animEffect>
                                  </p:childTnLst>
                                </p:cTn>
                              </p:par>
                            </p:childTnLst>
                          </p:cTn>
                        </p:par>
                      </p:childTnLst>
                    </p:cTn>
                  </p:par>
                  <p:par>
                    <p:cTn id="322" fill="hold">
                      <p:stCondLst>
                        <p:cond delay="indefinite"/>
                      </p:stCondLst>
                      <p:childTnLst>
                        <p:par>
                          <p:cTn id="323" fill="hold">
                            <p:stCondLst>
                              <p:cond delay="0"/>
                            </p:stCondLst>
                            <p:childTnLst>
                              <p:par>
                                <p:cTn id="324" presetID="3" presetClass="entr" presetSubtype="10" fill="hold" grpId="0" nodeType="clickEffect">
                                  <p:stCondLst>
                                    <p:cond delay="0"/>
                                  </p:stCondLst>
                                  <p:childTnLst>
                                    <p:set>
                                      <p:cBhvr>
                                        <p:cTn id="325" dur="1" fill="hold">
                                          <p:stCondLst>
                                            <p:cond delay="0"/>
                                          </p:stCondLst>
                                        </p:cTn>
                                        <p:tgtEl>
                                          <p:spTgt spid="80"/>
                                        </p:tgtEl>
                                        <p:attrNameLst>
                                          <p:attrName>style.visibility</p:attrName>
                                        </p:attrNameLst>
                                      </p:cBhvr>
                                      <p:to>
                                        <p:strVal val="visible"/>
                                      </p:to>
                                    </p:set>
                                    <p:animEffect transition="in" filter="blinds(horizontal)">
                                      <p:cBhvr>
                                        <p:cTn id="326" dur="500"/>
                                        <p:tgtEl>
                                          <p:spTgt spid="80"/>
                                        </p:tgtEl>
                                      </p:cBhvr>
                                    </p:animEffect>
                                  </p:childTnLst>
                                </p:cTn>
                              </p:par>
                            </p:childTnLst>
                          </p:cTn>
                        </p:par>
                      </p:childTnLst>
                    </p:cTn>
                  </p:par>
                  <p:par>
                    <p:cTn id="327" fill="hold">
                      <p:stCondLst>
                        <p:cond delay="indefinite"/>
                      </p:stCondLst>
                      <p:childTnLst>
                        <p:par>
                          <p:cTn id="328" fill="hold">
                            <p:stCondLst>
                              <p:cond delay="0"/>
                            </p:stCondLst>
                            <p:childTnLst>
                              <p:par>
                                <p:cTn id="329" presetID="3" presetClass="entr" presetSubtype="10" fill="hold" grpId="0" nodeType="clickEffect">
                                  <p:stCondLst>
                                    <p:cond delay="0"/>
                                  </p:stCondLst>
                                  <p:childTnLst>
                                    <p:set>
                                      <p:cBhvr>
                                        <p:cTn id="330" dur="1" fill="hold">
                                          <p:stCondLst>
                                            <p:cond delay="0"/>
                                          </p:stCondLst>
                                        </p:cTn>
                                        <p:tgtEl>
                                          <p:spTgt spid="69"/>
                                        </p:tgtEl>
                                        <p:attrNameLst>
                                          <p:attrName>style.visibility</p:attrName>
                                        </p:attrNameLst>
                                      </p:cBhvr>
                                      <p:to>
                                        <p:strVal val="visible"/>
                                      </p:to>
                                    </p:set>
                                    <p:animEffect transition="in" filter="blinds(horizontal)">
                                      <p:cBhvr>
                                        <p:cTn id="331" dur="500"/>
                                        <p:tgtEl>
                                          <p:spTgt spid="69"/>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8" fill="hold" nodeType="clickEffect">
                                  <p:stCondLst>
                                    <p:cond delay="0"/>
                                  </p:stCondLst>
                                  <p:childTnLst>
                                    <p:set>
                                      <p:cBhvr>
                                        <p:cTn id="335" dur="1" fill="hold">
                                          <p:stCondLst>
                                            <p:cond delay="0"/>
                                          </p:stCondLst>
                                        </p:cTn>
                                        <p:tgtEl>
                                          <p:spTgt spid="96"/>
                                        </p:tgtEl>
                                        <p:attrNameLst>
                                          <p:attrName>style.visibility</p:attrName>
                                        </p:attrNameLst>
                                      </p:cBhvr>
                                      <p:to>
                                        <p:strVal val="visible"/>
                                      </p:to>
                                    </p:set>
                                    <p:animEffect transition="in" filter="wipe(left)">
                                      <p:cBhvr>
                                        <p:cTn id="336" dur="500"/>
                                        <p:tgtEl>
                                          <p:spTgt spid="96"/>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4" fill="hold" grpId="0" nodeType="clickEffect">
                                  <p:stCondLst>
                                    <p:cond delay="0"/>
                                  </p:stCondLst>
                                  <p:childTnLst>
                                    <p:set>
                                      <p:cBhvr>
                                        <p:cTn id="340" dur="1" fill="hold">
                                          <p:stCondLst>
                                            <p:cond delay="0"/>
                                          </p:stCondLst>
                                        </p:cTn>
                                        <p:tgtEl>
                                          <p:spTgt spid="90"/>
                                        </p:tgtEl>
                                        <p:attrNameLst>
                                          <p:attrName>style.visibility</p:attrName>
                                        </p:attrNameLst>
                                      </p:cBhvr>
                                      <p:to>
                                        <p:strVal val="visible"/>
                                      </p:to>
                                    </p:set>
                                    <p:animEffect transition="in" filter="wipe(down)">
                                      <p:cBhvr>
                                        <p:cTn id="341" dur="500"/>
                                        <p:tgtEl>
                                          <p:spTgt spid="90"/>
                                        </p:tgtEl>
                                      </p:cBhvr>
                                    </p:animEffect>
                                  </p:childTnLst>
                                </p:cTn>
                              </p:par>
                            </p:childTnLst>
                          </p:cTn>
                        </p:par>
                      </p:childTnLst>
                    </p:cTn>
                  </p:par>
                  <p:par>
                    <p:cTn id="342" fill="hold">
                      <p:stCondLst>
                        <p:cond delay="indefinite"/>
                      </p:stCondLst>
                      <p:childTnLst>
                        <p:par>
                          <p:cTn id="343" fill="hold">
                            <p:stCondLst>
                              <p:cond delay="0"/>
                            </p:stCondLst>
                            <p:childTnLst>
                              <p:par>
                                <p:cTn id="344" presetID="3" presetClass="entr" presetSubtype="10" fill="hold" grpId="0" nodeType="clickEffect">
                                  <p:stCondLst>
                                    <p:cond delay="0"/>
                                  </p:stCondLst>
                                  <p:childTnLst>
                                    <p:set>
                                      <p:cBhvr>
                                        <p:cTn id="345" dur="1" fill="hold">
                                          <p:stCondLst>
                                            <p:cond delay="0"/>
                                          </p:stCondLst>
                                        </p:cTn>
                                        <p:tgtEl>
                                          <p:spTgt spid="68"/>
                                        </p:tgtEl>
                                        <p:attrNameLst>
                                          <p:attrName>style.visibility</p:attrName>
                                        </p:attrNameLst>
                                      </p:cBhvr>
                                      <p:to>
                                        <p:strVal val="visible"/>
                                      </p:to>
                                    </p:set>
                                    <p:animEffect transition="in" filter="blinds(horizontal)">
                                      <p:cBhvr>
                                        <p:cTn id="346" dur="500"/>
                                        <p:tgtEl>
                                          <p:spTgt spid="68"/>
                                        </p:tgtEl>
                                      </p:cBhvr>
                                    </p:animEffect>
                                  </p:childTnLst>
                                </p:cTn>
                              </p:par>
                            </p:childTnLst>
                          </p:cTn>
                        </p:par>
                      </p:childTnLst>
                    </p:cTn>
                  </p:par>
                  <p:par>
                    <p:cTn id="347" fill="hold">
                      <p:stCondLst>
                        <p:cond delay="indefinite"/>
                      </p:stCondLst>
                      <p:childTnLst>
                        <p:par>
                          <p:cTn id="348" fill="hold">
                            <p:stCondLst>
                              <p:cond delay="0"/>
                            </p:stCondLst>
                            <p:childTnLst>
                              <p:par>
                                <p:cTn id="349" presetID="3" presetClass="entr" presetSubtype="10" fill="hold" grpId="0" nodeType="click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blinds(horizontal)">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nodeType="clickEffect">
                                  <p:stCondLst>
                                    <p:cond delay="0"/>
                                  </p:stCondLst>
                                  <p:childTnLst>
                                    <p:set>
                                      <p:cBhvr>
                                        <p:cTn id="355" dur="1" fill="hold">
                                          <p:stCondLst>
                                            <p:cond delay="0"/>
                                          </p:stCondLst>
                                        </p:cTn>
                                        <p:tgtEl>
                                          <p:spTgt spid="91"/>
                                        </p:tgtEl>
                                        <p:attrNameLst>
                                          <p:attrName>style.visibility</p:attrName>
                                        </p:attrNameLst>
                                      </p:cBhvr>
                                      <p:to>
                                        <p:strVal val="visible"/>
                                      </p:to>
                                    </p:set>
                                    <p:animEffect transition="in" filter="wipe(left)">
                                      <p:cBhvr>
                                        <p:cTn id="356" dur="500"/>
                                        <p:tgtEl>
                                          <p:spTgt spid="91"/>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95"/>
                                        </p:tgtEl>
                                        <p:attrNameLst>
                                          <p:attrName>style.visibility</p:attrName>
                                        </p:attrNameLst>
                                      </p:cBhvr>
                                      <p:to>
                                        <p:strVal val="visible"/>
                                      </p:to>
                                    </p:set>
                                    <p:animEffect transition="in" filter="wipe(down)">
                                      <p:cBhvr>
                                        <p:cTn id="361" dur="500"/>
                                        <p:tgtEl>
                                          <p:spTgt spid="95"/>
                                        </p:tgtEl>
                                      </p:cBhvr>
                                    </p:animEffect>
                                  </p:childTnLst>
                                </p:cTn>
                              </p:par>
                            </p:childTnLst>
                          </p:cTn>
                        </p:par>
                      </p:childTnLst>
                    </p:cTn>
                  </p:par>
                  <p:par>
                    <p:cTn id="362" fill="hold">
                      <p:stCondLst>
                        <p:cond delay="indefinite"/>
                      </p:stCondLst>
                      <p:childTnLst>
                        <p:par>
                          <p:cTn id="363" fill="hold">
                            <p:stCondLst>
                              <p:cond delay="0"/>
                            </p:stCondLst>
                            <p:childTnLst>
                              <p:par>
                                <p:cTn id="364" presetID="3" presetClass="entr" presetSubtype="10" fill="hold" grpId="0" nodeType="clickEffect">
                                  <p:stCondLst>
                                    <p:cond delay="0"/>
                                  </p:stCondLst>
                                  <p:childTnLst>
                                    <p:set>
                                      <p:cBhvr>
                                        <p:cTn id="365" dur="1" fill="hold">
                                          <p:stCondLst>
                                            <p:cond delay="0"/>
                                          </p:stCondLst>
                                        </p:cTn>
                                        <p:tgtEl>
                                          <p:spTgt spid="59"/>
                                        </p:tgtEl>
                                        <p:attrNameLst>
                                          <p:attrName>style.visibility</p:attrName>
                                        </p:attrNameLst>
                                      </p:cBhvr>
                                      <p:to>
                                        <p:strVal val="visible"/>
                                      </p:to>
                                    </p:set>
                                    <p:animEffect transition="in" filter="blinds(horizontal)">
                                      <p:cBhvr>
                                        <p:cTn id="36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9" grpId="0"/>
      <p:bldP spid="10" grpId="0"/>
      <p:bldP spid="11" grpId="0"/>
      <p:bldP spid="12" grpId="0"/>
      <p:bldP spid="18" grpId="0"/>
      <p:bldP spid="13" grpId="0"/>
      <p:bldP spid="20" grpId="0"/>
      <p:bldP spid="26" grpId="0"/>
      <p:bldP spid="28" grpId="0"/>
      <p:bldP spid="29" grpId="0"/>
      <p:bldP spid="30" grpId="0"/>
      <p:bldP spid="31" grpId="0"/>
      <p:bldP spid="32" grpId="0"/>
      <p:bldP spid="32" grpId="1"/>
      <p:bldP spid="33" grpId="0"/>
      <p:bldP spid="33" grpId="1"/>
      <p:bldP spid="34" grpId="0"/>
      <p:bldP spid="34" grpId="1"/>
      <p:bldP spid="36" grpId="0"/>
      <p:bldP spid="36" grpId="1"/>
      <p:bldP spid="37" grpId="0"/>
      <p:bldP spid="38" grpId="0"/>
      <p:bldP spid="39" grpId="0"/>
      <p:bldP spid="40" grpId="0"/>
      <p:bldP spid="35"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8" grpId="0"/>
      <p:bldP spid="59" grpId="0"/>
      <p:bldP spid="57" grpId="0"/>
      <p:bldP spid="60" grpId="0"/>
      <p:bldP spid="61" grpId="0"/>
      <p:bldP spid="62" grpId="0"/>
      <p:bldP spid="63" grpId="0"/>
      <p:bldP spid="64" grpId="0"/>
      <p:bldP spid="67" grpId="0"/>
      <p:bldP spid="68" grpId="0"/>
      <p:bldP spid="69" grpId="0"/>
      <p:bldP spid="70" grpId="0"/>
      <p:bldP spid="79" grpId="0"/>
      <p:bldP spid="80" grpId="0"/>
      <p:bldP spid="90" grpId="0"/>
      <p:bldP spid="95" grpId="0"/>
      <p:bldP spid="85" grpId="0"/>
      <p:bldP spid="17" grpId="0" animBg="1"/>
      <p:bldP spid="86" grpId="0" animBg="1"/>
      <p:bldP spid="87" grpId="0"/>
      <p:bldP spid="88" grpId="0"/>
      <p:bldP spid="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91718"/>
            <a:ext cx="11593288"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题</a:t>
            </a:r>
            <a:r>
              <a:rPr lang="zh-CN" altLang="zh-CN" sz="2800" b="1" kern="100" dirty="0">
                <a:solidFill>
                  <a:srgbClr val="0000FF"/>
                </a:solidFill>
                <a:latin typeface="Times New Roman"/>
                <a:cs typeface="Times New Roman"/>
              </a:rPr>
              <a:t>组三　缺项配平</a:t>
            </a:r>
            <a:r>
              <a:rPr lang="zh-CN" altLang="zh-CN" sz="2800" b="1" kern="100" dirty="0" smtClean="0">
                <a:solidFill>
                  <a:srgbClr val="0000FF"/>
                </a:solidFill>
                <a:latin typeface="Times New Roman"/>
                <a:cs typeface="Times New Roman"/>
              </a:rPr>
              <a:t>类</a:t>
            </a:r>
          </a:p>
          <a:p>
            <a:pPr algn="just">
              <a:lnSpc>
                <a:spcPct val="150000"/>
              </a:lnSpc>
              <a:spcAft>
                <a:spcPts val="0"/>
              </a:spcAft>
            </a:pPr>
            <a:r>
              <a:rPr lang="en-US" altLang="zh-CN" sz="2800" kern="100" dirty="0" smtClean="0">
                <a:latin typeface="Times New Roman"/>
                <a:ea typeface="华文细黑"/>
                <a:cs typeface="Courier New"/>
              </a:rPr>
              <a:t>3.(1)__</a:t>
            </a:r>
            <a:r>
              <a:rPr lang="en-US" altLang="zh-CN" sz="2800" kern="100" dirty="0" err="1" smtClean="0">
                <a:latin typeface="Times New Roman"/>
                <a:ea typeface="华文细黑"/>
                <a:cs typeface="Courier New"/>
              </a:rPr>
              <a:t>ClO</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=____Mn</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____O</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某高温还原法制备新型陶瓷氮化铝</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AlN</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的反应体系中的物质有：</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请将</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之外的反应物与生成物分别填入以下空格内，并配平。</a:t>
            </a:r>
            <a:endParaRPr lang="zh-CN" altLang="zh-CN" sz="1050" kern="100" dirty="0">
              <a:latin typeface="宋体"/>
              <a:cs typeface="Courier New"/>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47007704"/>
              </p:ext>
            </p:extLst>
          </p:nvPr>
        </p:nvGraphicFramePr>
        <p:xfrm>
          <a:off x="8886546" y="831790"/>
          <a:ext cx="1220788" cy="700088"/>
        </p:xfrm>
        <a:graphic>
          <a:graphicData uri="http://schemas.openxmlformats.org/presentationml/2006/ole">
            <mc:AlternateContent xmlns:mc="http://schemas.openxmlformats.org/markup-compatibility/2006">
              <mc:Choice xmlns:v="urn:schemas-microsoft-com:vml" Requires="v">
                <p:oleObj spid="_x0000_s41499" name="文档" r:id="rId3" imgW="1220491" imgH="700585" progId="Word.Document.12">
                  <p:embed/>
                </p:oleObj>
              </mc:Choice>
              <mc:Fallback>
                <p:oleObj name="文档" r:id="rId3" imgW="1220491" imgH="700585" progId="Word.Document.12">
                  <p:embed/>
                  <p:pic>
                    <p:nvPicPr>
                      <p:cNvPr id="0" name=""/>
                      <p:cNvPicPr/>
                      <p:nvPr/>
                    </p:nvPicPr>
                    <p:blipFill>
                      <a:blip r:embed="rId4"/>
                      <a:stretch>
                        <a:fillRect/>
                      </a:stretch>
                    </p:blipFill>
                    <p:spPr>
                      <a:xfrm>
                        <a:off x="8886546" y="831790"/>
                        <a:ext cx="1220788" cy="700088"/>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58729008"/>
              </p:ext>
            </p:extLst>
          </p:nvPr>
        </p:nvGraphicFramePr>
        <p:xfrm>
          <a:off x="1837462" y="1520502"/>
          <a:ext cx="1220788" cy="700088"/>
        </p:xfrm>
        <a:graphic>
          <a:graphicData uri="http://schemas.openxmlformats.org/presentationml/2006/ole">
            <mc:AlternateContent xmlns:mc="http://schemas.openxmlformats.org/markup-compatibility/2006">
              <mc:Choice xmlns:v="urn:schemas-microsoft-com:vml" Requires="v">
                <p:oleObj spid="_x0000_s41500" name="文档" r:id="rId5" imgW="1220491" imgH="700225" progId="Word.Document.12">
                  <p:embed/>
                </p:oleObj>
              </mc:Choice>
              <mc:Fallback>
                <p:oleObj name="文档" r:id="rId5" imgW="1220491" imgH="700225" progId="Word.Document.12">
                  <p:embed/>
                  <p:pic>
                    <p:nvPicPr>
                      <p:cNvPr id="0" name=""/>
                      <p:cNvPicPr/>
                      <p:nvPr/>
                    </p:nvPicPr>
                    <p:blipFill>
                      <a:blip r:embed="rId6"/>
                      <a:stretch>
                        <a:fillRect/>
                      </a:stretch>
                    </p:blipFill>
                    <p:spPr>
                      <a:xfrm>
                        <a:off x="1837462" y="1520502"/>
                        <a:ext cx="1220788" cy="70008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536894811"/>
              </p:ext>
            </p:extLst>
          </p:nvPr>
        </p:nvGraphicFramePr>
        <p:xfrm>
          <a:off x="555560" y="4052158"/>
          <a:ext cx="7956550" cy="954088"/>
        </p:xfrm>
        <a:graphic>
          <a:graphicData uri="http://schemas.openxmlformats.org/presentationml/2006/ole">
            <mc:AlternateContent xmlns:mc="http://schemas.openxmlformats.org/markup-compatibility/2006">
              <mc:Choice xmlns:v="urn:schemas-microsoft-com:vml" Requires="v">
                <p:oleObj spid="_x0000_s41501" name="文档" r:id="rId7" imgW="7957006" imgH="954695" progId="Word.Document.12">
                  <p:embed/>
                </p:oleObj>
              </mc:Choice>
              <mc:Fallback>
                <p:oleObj name="文档" r:id="rId7" imgW="7957006" imgH="954695" progId="Word.Document.12">
                  <p:embed/>
                  <p:pic>
                    <p:nvPicPr>
                      <p:cNvPr id="0" name=""/>
                      <p:cNvPicPr/>
                      <p:nvPr/>
                    </p:nvPicPr>
                    <p:blipFill>
                      <a:blip r:embed="rId8"/>
                      <a:stretch>
                        <a:fillRect/>
                      </a:stretch>
                    </p:blipFill>
                    <p:spPr>
                      <a:xfrm>
                        <a:off x="555560" y="4052158"/>
                        <a:ext cx="7956550" cy="954088"/>
                      </a:xfrm>
                      <a:prstGeom prst="rect">
                        <a:avLst/>
                      </a:prstGeom>
                    </p:spPr>
                  </p:pic>
                </p:oleObj>
              </mc:Fallback>
            </mc:AlternateContent>
          </a:graphicData>
        </a:graphic>
      </p:graphicFrame>
      <p:sp>
        <p:nvSpPr>
          <p:cNvPr id="17" name="矩形 16"/>
          <p:cNvSpPr/>
          <p:nvPr/>
        </p:nvSpPr>
        <p:spPr>
          <a:xfrm>
            <a:off x="123602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8" name="矩形 17"/>
          <p:cNvSpPr/>
          <p:nvPr/>
        </p:nvSpPr>
        <p:spPr>
          <a:xfrm>
            <a:off x="277267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9" name="矩形 18"/>
          <p:cNvSpPr/>
          <p:nvPr/>
        </p:nvSpPr>
        <p:spPr>
          <a:xfrm>
            <a:off x="4677174" y="853326"/>
            <a:ext cx="1160895" cy="523220"/>
          </a:xfrm>
          <a:prstGeom prst="rect">
            <a:avLst/>
          </a:prstGeom>
        </p:spPr>
        <p:txBody>
          <a:bodyPr wrap="none">
            <a:spAutoFit/>
          </a:bodyPr>
          <a:lstStyle/>
          <a:p>
            <a:r>
              <a:rPr lang="en-US" altLang="zh-CN" sz="2800" b="1" kern="100" dirty="0">
                <a:solidFill>
                  <a:srgbClr val="FF0000"/>
                </a:solidFill>
                <a:latin typeface="Times New Roman"/>
                <a:ea typeface="华文细黑"/>
              </a:rPr>
              <a:t>4OH</a:t>
            </a:r>
            <a:r>
              <a:rPr lang="zh-CN" altLang="zh-CN" sz="2800" b="1" kern="100" baseline="30000" dirty="0">
                <a:solidFill>
                  <a:srgbClr val="FF0000"/>
                </a:solidFill>
                <a:latin typeface="Times New Roman"/>
                <a:ea typeface="华文细黑"/>
                <a:cs typeface="Times New Roman"/>
              </a:rPr>
              <a:t>－</a:t>
            </a:r>
            <a:endParaRPr lang="zh-CN" altLang="en-US" sz="2800" b="1" kern="100" baseline="30000" dirty="0">
              <a:solidFill>
                <a:srgbClr val="FF0000"/>
              </a:solidFill>
              <a:latin typeface="Times New Roman"/>
              <a:ea typeface="华文细黑"/>
              <a:cs typeface="Times New Roman"/>
            </a:endParaRPr>
          </a:p>
        </p:txBody>
      </p:sp>
      <p:sp>
        <p:nvSpPr>
          <p:cNvPr id="20" name="矩形 19"/>
          <p:cNvSpPr/>
          <p:nvPr/>
        </p:nvSpPr>
        <p:spPr>
          <a:xfrm>
            <a:off x="6527254" y="86608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1" name="矩形 20"/>
          <p:cNvSpPr/>
          <p:nvPr/>
        </p:nvSpPr>
        <p:spPr>
          <a:xfrm>
            <a:off x="8152958" y="85332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2" name="矩形 21"/>
          <p:cNvSpPr/>
          <p:nvPr/>
        </p:nvSpPr>
        <p:spPr>
          <a:xfrm>
            <a:off x="10195500" y="884962"/>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113972" y="15000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4" name="矩形 23"/>
          <p:cNvSpPr/>
          <p:nvPr/>
        </p:nvSpPr>
        <p:spPr>
          <a:xfrm>
            <a:off x="3297054" y="151017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5" name="矩形 24"/>
          <p:cNvSpPr/>
          <p:nvPr/>
        </p:nvSpPr>
        <p:spPr>
          <a:xfrm>
            <a:off x="4944437" y="1491506"/>
            <a:ext cx="881973" cy="523220"/>
          </a:xfrm>
          <a:prstGeom prst="rect">
            <a:avLst/>
          </a:prstGeom>
        </p:spPr>
        <p:txBody>
          <a:bodyPr wrap="none">
            <a:spAutoFit/>
          </a:bodyPr>
          <a:lstStyle/>
          <a:p>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26" name="矩形 25"/>
          <p:cNvSpPr/>
          <p:nvPr/>
        </p:nvSpPr>
        <p:spPr>
          <a:xfrm>
            <a:off x="6483171" y="149239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7" name="矩形 26"/>
          <p:cNvSpPr/>
          <p:nvPr/>
        </p:nvSpPr>
        <p:spPr>
          <a:xfrm>
            <a:off x="839530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8" name="矩形 27"/>
          <p:cNvSpPr/>
          <p:nvPr/>
        </p:nvSpPr>
        <p:spPr>
          <a:xfrm>
            <a:off x="1019737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29" name="矩形 28"/>
          <p:cNvSpPr/>
          <p:nvPr/>
        </p:nvSpPr>
        <p:spPr>
          <a:xfrm>
            <a:off x="433697" y="4579364"/>
            <a:ext cx="113648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根据氮元素、碳元素的化合价变化，</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是还原剂，</a:t>
            </a:r>
            <a:r>
              <a:rPr lang="en-US" altLang="zh-CN" sz="2800" kern="100" dirty="0" err="1">
                <a:latin typeface="Times New Roman"/>
                <a:ea typeface="华文细黑"/>
                <a:cs typeface="Courier New"/>
              </a:rPr>
              <a:t>AlN</a:t>
            </a:r>
            <a:r>
              <a:rPr lang="zh-CN" altLang="zh-CN" sz="2800" kern="100" dirty="0">
                <a:latin typeface="Times New Roman"/>
                <a:ea typeface="华文细黑"/>
                <a:cs typeface="Times New Roman"/>
              </a:rPr>
              <a:t>为还原产物，</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为氧化产物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0"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22598" y="4101673"/>
            <a:ext cx="1418642"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endParaRPr lang="zh-CN" altLang="en-US" sz="2800" b="1" dirty="0">
              <a:solidFill>
                <a:srgbClr val="FF0000"/>
              </a:solidFill>
            </a:endParaRPr>
          </a:p>
        </p:txBody>
      </p:sp>
      <p:sp>
        <p:nvSpPr>
          <p:cNvPr id="3" name="矩形 2"/>
          <p:cNvSpPr/>
          <p:nvPr/>
        </p:nvSpPr>
        <p:spPr>
          <a:xfrm>
            <a:off x="2294739" y="4115481"/>
            <a:ext cx="7701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3C</a:t>
            </a:r>
            <a:endParaRPr lang="zh-CN" altLang="en-US" sz="2800" b="1" dirty="0">
              <a:solidFill>
                <a:srgbClr val="FF0000"/>
              </a:solidFill>
            </a:endParaRPr>
          </a:p>
        </p:txBody>
      </p:sp>
      <p:sp>
        <p:nvSpPr>
          <p:cNvPr id="4" name="矩形 3"/>
          <p:cNvSpPr/>
          <p:nvPr/>
        </p:nvSpPr>
        <p:spPr>
          <a:xfrm>
            <a:off x="3934966" y="4101673"/>
            <a:ext cx="767270"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5540628" y="4059282"/>
            <a:ext cx="494956"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6" name="矩形 5"/>
          <p:cNvSpPr/>
          <p:nvPr/>
        </p:nvSpPr>
        <p:spPr>
          <a:xfrm>
            <a:off x="6936743" y="3987274"/>
            <a:ext cx="1172472" cy="656846"/>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3CO</a:t>
            </a:r>
            <a:endParaRPr lang="zh-CN" altLang="zh-CN" sz="2800" b="1" kern="100" dirty="0">
              <a:solidFill>
                <a:srgbClr val="FF0000"/>
              </a:solidFill>
              <a:latin typeface="宋体"/>
              <a:cs typeface="Courier New"/>
            </a:endParaRPr>
          </a:p>
        </p:txBody>
      </p:sp>
      <p:sp>
        <p:nvSpPr>
          <p:cNvPr id="35" name="矩形 34"/>
          <p:cNvSpPr/>
          <p:nvPr/>
        </p:nvSpPr>
        <p:spPr>
          <a:xfrm>
            <a:off x="453182" y="23623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6" name="矩形 35"/>
          <p:cNvSpPr/>
          <p:nvPr/>
        </p:nvSpPr>
        <p:spPr>
          <a:xfrm>
            <a:off x="167292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37" name="矩形 36"/>
          <p:cNvSpPr/>
          <p:nvPr/>
        </p:nvSpPr>
        <p:spPr>
          <a:xfrm>
            <a:off x="3286894" y="2375074"/>
            <a:ext cx="485775" cy="661988"/>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8" name="矩形 37"/>
          <p:cNvSpPr/>
          <p:nvPr/>
        </p:nvSpPr>
        <p:spPr>
          <a:xfrm>
            <a:off x="3862958" y="2375074"/>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39" name="矩形 38"/>
          <p:cNvSpPr/>
          <p:nvPr/>
        </p:nvSpPr>
        <p:spPr>
          <a:xfrm>
            <a:off x="227878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0" name="下弧形箭头 9"/>
          <p:cNvSpPr/>
          <p:nvPr/>
        </p:nvSpPr>
        <p:spPr>
          <a:xfrm>
            <a:off x="2511683" y="3273078"/>
            <a:ext cx="1043498" cy="360040"/>
          </a:xfrm>
          <a:prstGeom prst="curvedUp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上弧形箭头 11"/>
          <p:cNvSpPr/>
          <p:nvPr/>
        </p:nvSpPr>
        <p:spPr>
          <a:xfrm>
            <a:off x="1809363" y="2035934"/>
            <a:ext cx="2413635" cy="560226"/>
          </a:xfrm>
          <a:prstGeom prst="curvedDown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2866182" y="23877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7" name="下箭头 6"/>
          <p:cNvSpPr/>
          <p:nvPr/>
        </p:nvSpPr>
        <p:spPr>
          <a:xfrm flipH="1">
            <a:off x="2853134" y="3244503"/>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下箭头 40"/>
          <p:cNvSpPr/>
          <p:nvPr/>
        </p:nvSpPr>
        <p:spPr>
          <a:xfrm rot="10800000" flipH="1">
            <a:off x="2778323" y="2062999"/>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024262" y="464331"/>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+3</a:t>
            </a:r>
            <a:endParaRPr lang="zh-CN" altLang="zh-CN" sz="2800" b="1" kern="100" dirty="0">
              <a:solidFill>
                <a:srgbClr val="0000FF"/>
              </a:solidFill>
              <a:latin typeface="Times New Roman"/>
              <a:ea typeface="华文细黑"/>
              <a:cs typeface="Courier New"/>
            </a:endParaRPr>
          </a:p>
        </p:txBody>
      </p:sp>
      <p:sp>
        <p:nvSpPr>
          <p:cNvPr id="44" name="矩形 43"/>
          <p:cNvSpPr/>
          <p:nvPr/>
        </p:nvSpPr>
        <p:spPr>
          <a:xfrm>
            <a:off x="6988800" y="528266"/>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45" name="矩形 44"/>
          <p:cNvSpPr/>
          <p:nvPr/>
        </p:nvSpPr>
        <p:spPr>
          <a:xfrm>
            <a:off x="8759502" y="40545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47" name="矩形 46"/>
          <p:cNvSpPr/>
          <p:nvPr/>
        </p:nvSpPr>
        <p:spPr>
          <a:xfrm>
            <a:off x="1511376" y="520171"/>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grpSp>
        <p:nvGrpSpPr>
          <p:cNvPr id="48" name="组合 47"/>
          <p:cNvGrpSpPr/>
          <p:nvPr/>
        </p:nvGrpSpPr>
        <p:grpSpPr>
          <a:xfrm>
            <a:off x="3286894" y="298798"/>
            <a:ext cx="5757301" cy="365769"/>
            <a:chOff x="1558702" y="5655806"/>
            <a:chExt cx="3190187" cy="161305"/>
          </a:xfrm>
        </p:grpSpPr>
        <p:cxnSp>
          <p:nvCxnSpPr>
            <p:cNvPr id="49" name="直接连接符 4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4748889" y="5661496"/>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5686770" y="-9859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3e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1707927" y="1282143"/>
            <a:ext cx="5501445" cy="230571"/>
            <a:chOff x="1957745" y="6370055"/>
            <a:chExt cx="4238492" cy="188805"/>
          </a:xfrm>
        </p:grpSpPr>
        <p:cxnSp>
          <p:nvCxnSpPr>
            <p:cNvPr id="54" name="直接连接符 53"/>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150990" y="1239937"/>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9" name="矩形 8"/>
          <p:cNvSpPr/>
          <p:nvPr/>
        </p:nvSpPr>
        <p:spPr>
          <a:xfrm>
            <a:off x="6178827" y="-85898"/>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58" name="TextBox 57"/>
          <p:cNvSpPr txBox="1"/>
          <p:nvPr/>
        </p:nvSpPr>
        <p:spPr>
          <a:xfrm>
            <a:off x="6497940" y="-85898"/>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2</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
        <p:nvSpPr>
          <p:cNvPr id="59" name="矩形 58"/>
          <p:cNvSpPr/>
          <p:nvPr/>
        </p:nvSpPr>
        <p:spPr>
          <a:xfrm>
            <a:off x="4655170" y="1235646"/>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60" name="TextBox 59"/>
          <p:cNvSpPr txBox="1"/>
          <p:nvPr/>
        </p:nvSpPr>
        <p:spPr>
          <a:xfrm>
            <a:off x="4974283" y="1235646"/>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3</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12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blinds(horizontal)">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down)">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down)">
                                      <p:cBhvr>
                                        <p:cTn id="55" dur="500"/>
                                        <p:tgtEl>
                                          <p:spTgt spid="5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down)">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linds(horizontal)">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linds(horizontal)">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blinds(horizontal)">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blinds(horizontal)">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blinds(horizontal)">
                                      <p:cBhvr>
                                        <p:cTn id="93" dur="5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linds(horizontal)">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blinds(horizontal)">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blinds(horizontal)">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blinds(horizontal)">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blinds(horizontal)">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blinds(horizontal)">
                                      <p:cBhvr>
                                        <p:cTn id="128" dur="500"/>
                                        <p:tgtEl>
                                          <p:spTgt spid="40"/>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blinds(horizontal)">
                                      <p:cBhvr>
                                        <p:cTn id="133" dur="500"/>
                                        <p:tgtEl>
                                          <p:spTgt spid="35"/>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blinds(horizontal)">
                                      <p:cBhvr>
                                        <p:cTn id="138" dur="500"/>
                                        <p:tgtEl>
                                          <p:spTgt spid="3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barn(inVertical)">
                                      <p:cBhvr>
                                        <p:cTn id="143" dur="500"/>
                                        <p:tgtEl>
                                          <p:spTgt spid="1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grpId="0" nodeType="click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wipe(up)">
                                      <p:cBhvr>
                                        <p:cTn id="148" dur="500"/>
                                        <p:tgtEl>
                                          <p:spTgt spid="7"/>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blinds(horizontal)">
                                      <p:cBhvr>
                                        <p:cTn id="153" dur="500"/>
                                        <p:tgtEl>
                                          <p:spTgt spid="36"/>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38"/>
                                        </p:tgtEl>
                                        <p:attrNameLst>
                                          <p:attrName>style.visibility</p:attrName>
                                        </p:attrNameLst>
                                      </p:cBhvr>
                                      <p:to>
                                        <p:strVal val="visible"/>
                                      </p:to>
                                    </p:set>
                                    <p:animEffect transition="in" filter="blinds(horizontal)">
                                      <p:cBhvr>
                                        <p:cTn id="158" dur="500"/>
                                        <p:tgtEl>
                                          <p:spTgt spid="38"/>
                                        </p:tgtEl>
                                      </p:cBhvr>
                                    </p:animEffect>
                                  </p:childTnLst>
                                </p:cTn>
                              </p:par>
                            </p:childTnLst>
                          </p:cTn>
                        </p:par>
                      </p:childTnLst>
                    </p:cTn>
                  </p:par>
                  <p:par>
                    <p:cTn id="159" fill="hold">
                      <p:stCondLst>
                        <p:cond delay="indefinite"/>
                      </p:stCondLst>
                      <p:childTnLst>
                        <p:par>
                          <p:cTn id="160" fill="hold">
                            <p:stCondLst>
                              <p:cond delay="0"/>
                            </p:stCondLst>
                            <p:childTnLst>
                              <p:par>
                                <p:cTn id="161" presetID="16" presetClass="entr" presetSubtype="21" fill="hold" grpId="0" nodeType="clickEffect">
                                  <p:stCondLst>
                                    <p:cond delay="0"/>
                                  </p:stCondLst>
                                  <p:childTnLst>
                                    <p:set>
                                      <p:cBhvr>
                                        <p:cTn id="162" dur="1" fill="hold">
                                          <p:stCondLst>
                                            <p:cond delay="0"/>
                                          </p:stCondLst>
                                        </p:cTn>
                                        <p:tgtEl>
                                          <p:spTgt spid="12"/>
                                        </p:tgtEl>
                                        <p:attrNameLst>
                                          <p:attrName>style.visibility</p:attrName>
                                        </p:attrNameLst>
                                      </p:cBhvr>
                                      <p:to>
                                        <p:strVal val="visible"/>
                                      </p:to>
                                    </p:set>
                                    <p:animEffect transition="in" filter="barn(inVertical)">
                                      <p:cBhvr>
                                        <p:cTn id="163" dur="500"/>
                                        <p:tgtEl>
                                          <p:spTgt spid="1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41"/>
                                        </p:tgtEl>
                                        <p:attrNameLst>
                                          <p:attrName>style.visibility</p:attrName>
                                        </p:attrNameLst>
                                      </p:cBhvr>
                                      <p:to>
                                        <p:strVal val="visible"/>
                                      </p:to>
                                    </p:set>
                                    <p:animEffect transition="in" filter="wipe(up)">
                                      <p:cBhvr>
                                        <p:cTn id="168" dur="500"/>
                                        <p:tgtEl>
                                          <p:spTgt spid="41"/>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nodeType="clickEffect">
                                  <p:stCondLst>
                                    <p:cond delay="0"/>
                                  </p:stCondLst>
                                  <p:childTnLst>
                                    <p:set>
                                      <p:cBhvr>
                                        <p:cTn id="172" dur="1" fill="hold">
                                          <p:stCondLst>
                                            <p:cond delay="0"/>
                                          </p:stCondLst>
                                        </p:cTn>
                                        <p:tgtEl>
                                          <p:spTgt spid="29">
                                            <p:txEl>
                                              <p:pRg st="0" end="0"/>
                                            </p:txEl>
                                          </p:spTgt>
                                        </p:tgtEl>
                                        <p:attrNameLst>
                                          <p:attrName>style.visibility</p:attrName>
                                        </p:attrNameLst>
                                      </p:cBhvr>
                                      <p:to>
                                        <p:strVal val="visible"/>
                                      </p:to>
                                    </p:set>
                                    <p:animEffect transition="in" filter="blinds(horizontal)">
                                      <p:cBhvr>
                                        <p:cTn id="173" dur="500"/>
                                        <p:tgtEl>
                                          <p:spTgt spid="29">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blinds(horizontal)">
                                      <p:cBhvr>
                                        <p:cTn id="178" dur="500"/>
                                        <p:tgtEl>
                                          <p:spTgt spid="2"/>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blinds(horizontal)">
                                      <p:cBhvr>
                                        <p:cTn id="183" dur="500"/>
                                        <p:tgtEl>
                                          <p:spTgt spid="3"/>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4"/>
                                        </p:tgtEl>
                                        <p:attrNameLst>
                                          <p:attrName>style.visibility</p:attrName>
                                        </p:attrNameLst>
                                      </p:cBhvr>
                                      <p:to>
                                        <p:strVal val="visible"/>
                                      </p:to>
                                    </p:set>
                                    <p:animEffect transition="in" filter="blinds(horizontal)">
                                      <p:cBhvr>
                                        <p:cTn id="188" dur="500"/>
                                        <p:tgtEl>
                                          <p:spTgt spid="4"/>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5"/>
                                        </p:tgtEl>
                                        <p:attrNameLst>
                                          <p:attrName>style.visibility</p:attrName>
                                        </p:attrNameLst>
                                      </p:cBhvr>
                                      <p:to>
                                        <p:strVal val="visible"/>
                                      </p:to>
                                    </p:set>
                                    <p:animEffect transition="in" filter="blinds(horizontal)">
                                      <p:cBhvr>
                                        <p:cTn id="193" dur="500"/>
                                        <p:tgtEl>
                                          <p:spTgt spid="5"/>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grpId="0" nodeType="clickEffect">
                                  <p:stCondLst>
                                    <p:cond delay="0"/>
                                  </p:stCondLst>
                                  <p:childTnLst>
                                    <p:set>
                                      <p:cBhvr>
                                        <p:cTn id="197" dur="1" fill="hold">
                                          <p:stCondLst>
                                            <p:cond delay="0"/>
                                          </p:stCondLst>
                                        </p:cTn>
                                        <p:tgtEl>
                                          <p:spTgt spid="6"/>
                                        </p:tgtEl>
                                        <p:attrNameLst>
                                          <p:attrName>style.visibility</p:attrName>
                                        </p:attrNameLst>
                                      </p:cBhvr>
                                      <p:to>
                                        <p:strVal val="visible"/>
                                      </p:to>
                                    </p:set>
                                    <p:animEffect transition="in" filter="blinds(horizontal)">
                                      <p:cBhvr>
                                        <p:cTn id="19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P spid="2" grpId="0"/>
      <p:bldP spid="3" grpId="0"/>
      <p:bldP spid="4" grpId="0"/>
      <p:bldP spid="5" grpId="0"/>
      <p:bldP spid="6" grpId="0"/>
      <p:bldP spid="35" grpId="0"/>
      <p:bldP spid="36" grpId="0"/>
      <p:bldP spid="37" grpId="0"/>
      <p:bldP spid="38" grpId="0"/>
      <p:bldP spid="39" grpId="0"/>
      <p:bldP spid="10" grpId="0" animBg="1"/>
      <p:bldP spid="12" grpId="0" animBg="1"/>
      <p:bldP spid="40" grpId="0"/>
      <p:bldP spid="7" grpId="0" animBg="1"/>
      <p:bldP spid="41" grpId="0" animBg="1"/>
      <p:bldP spid="42" grpId="0"/>
      <p:bldP spid="44" grpId="0"/>
      <p:bldP spid="45" grpId="0"/>
      <p:bldP spid="47" grpId="0"/>
      <p:bldP spid="52" grpId="0"/>
      <p:bldP spid="57" grpId="0"/>
      <p:bldP spid="9" grpId="0"/>
      <p:bldP spid="58" grpId="0"/>
      <p:bldP spid="59"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209754"/>
            <a:ext cx="11733225" cy="647097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题组四　信息型氧化还原反应方程式的书写</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按要求书写方程式：</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已知某反应中反应物与生成物有：</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和未知物</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某地污水中的有机污染物主要成分是三氯乙烯</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，向此污水中加入</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高锰酸钾的还原产物为</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溶液可将其中的三氯乙烯除去，氧化产物只有</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a:t>
            </a:r>
            <a:r>
              <a:rPr lang="en-US" altLang="zh-CN" sz="2800" kern="100" dirty="0">
                <a:latin typeface="Times New Roman"/>
                <a:ea typeface="华文细黑"/>
                <a:cs typeface="Courier New"/>
              </a:rPr>
              <a:t>______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04086" y="2989322"/>
            <a:ext cx="9391520"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2KIO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effectLst/>
              <a:latin typeface="宋体"/>
              <a:cs typeface="Courier New"/>
            </a:endParaRPr>
          </a:p>
        </p:txBody>
      </p:sp>
      <p:sp>
        <p:nvSpPr>
          <p:cNvPr id="5" name="矩形 4"/>
          <p:cNvSpPr/>
          <p:nvPr/>
        </p:nvSpPr>
        <p:spPr>
          <a:xfrm>
            <a:off x="263446" y="5800090"/>
            <a:ext cx="8640072"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2KMnO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HCl</a:t>
            </a:r>
            <a:r>
              <a:rPr lang="en-US" altLang="zh-CN" sz="2800" b="1" kern="100" baseline="-25000" dirty="0">
                <a:solidFill>
                  <a:srgbClr val="FF0000"/>
                </a:solidFill>
                <a:latin typeface="Times New Roman"/>
                <a:ea typeface="华文细黑"/>
                <a:cs typeface="Courier New"/>
              </a:rPr>
              <a:t>3</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2MnO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2KCl</a:t>
            </a:r>
            <a:endParaRPr lang="zh-CN" altLang="zh-CN" sz="2800" b="1" kern="100" dirty="0">
              <a:solidFill>
                <a:srgbClr val="FF0000"/>
              </a:solidFill>
              <a:effectLst/>
              <a:latin typeface="宋体"/>
              <a:cs typeface="Courier New"/>
            </a:endParaRPr>
          </a:p>
        </p:txBody>
      </p:sp>
      <p:sp>
        <p:nvSpPr>
          <p:cNvPr id="7" name="Rectangle 21">
            <a:hlinkClick r:id="rId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7880979" y="34678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8687494" y="3442494"/>
            <a:ext cx="484428"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5" name="矩形 14"/>
          <p:cNvSpPr/>
          <p:nvPr/>
        </p:nvSpPr>
        <p:spPr>
          <a:xfrm>
            <a:off x="8272275" y="34551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917307"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+7</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453811"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8" name="矩形 17"/>
          <p:cNvSpPr/>
          <p:nvPr/>
        </p:nvSpPr>
        <p:spPr>
          <a:xfrm>
            <a:off x="6235362" y="133950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+5</a:t>
            </a:r>
            <a:endParaRPr lang="zh-CN" altLang="zh-CN" sz="2800" b="1" kern="100" dirty="0">
              <a:solidFill>
                <a:srgbClr val="0000FF"/>
              </a:solidFill>
              <a:latin typeface="Times New Roman"/>
              <a:ea typeface="华文细黑"/>
              <a:cs typeface="Courier New"/>
            </a:endParaRPr>
          </a:p>
        </p:txBody>
      </p:sp>
      <p:sp>
        <p:nvSpPr>
          <p:cNvPr id="19" name="矩形 18"/>
          <p:cNvSpPr/>
          <p:nvPr/>
        </p:nvSpPr>
        <p:spPr>
          <a:xfrm>
            <a:off x="9016622" y="135816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21" name="矩形 20"/>
          <p:cNvSpPr/>
          <p:nvPr/>
        </p:nvSpPr>
        <p:spPr>
          <a:xfrm>
            <a:off x="10102944" y="1369523"/>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0</a:t>
            </a:r>
            <a:endParaRPr lang="zh-CN" altLang="zh-CN" sz="2800" b="1" kern="100" dirty="0">
              <a:solidFill>
                <a:srgbClr val="0000FF"/>
              </a:solidFill>
              <a:latin typeface="Times New Roman"/>
              <a:ea typeface="华文细黑"/>
              <a:cs typeface="Courier New"/>
            </a:endParaRPr>
          </a:p>
        </p:txBody>
      </p:sp>
      <p:sp>
        <p:nvSpPr>
          <p:cNvPr id="22" name="矩形 21"/>
          <p:cNvSpPr/>
          <p:nvPr/>
        </p:nvSpPr>
        <p:spPr>
          <a:xfrm>
            <a:off x="7655237" y="13489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+4</a:t>
            </a:r>
            <a:endParaRPr lang="zh-CN" altLang="zh-CN" sz="2800" b="1" kern="100" dirty="0">
              <a:solidFill>
                <a:srgbClr val="0000FF"/>
              </a:solidFill>
              <a:latin typeface="Times New Roman"/>
              <a:ea typeface="华文细黑"/>
              <a:cs typeface="Courier New"/>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14" grpId="0"/>
      <p:bldP spid="15" grpId="0"/>
      <p:bldP spid="16" grpId="0"/>
      <p:bldP spid="17" grpId="0"/>
      <p:bldP spid="18" grpId="0"/>
      <p:bldP spid="19" grpId="0"/>
      <p:bldP spid="21" grpId="0"/>
      <p:bldP spid="22"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6836</TotalTime>
  <Words>4887</Words>
  <Application>Microsoft Office PowerPoint</Application>
  <PresentationFormat>自定义</PresentationFormat>
  <Paragraphs>1118</Paragraphs>
  <Slides>69</Slides>
  <Notes>3</Notes>
  <HiddenSlides>10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71"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1349</cp:revision>
  <dcterms:created xsi:type="dcterms:W3CDTF">2014-11-27T01:03:08Z</dcterms:created>
  <dcterms:modified xsi:type="dcterms:W3CDTF">2016-08-10T00:51:55Z</dcterms:modified>
</cp:coreProperties>
</file>